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660" r:id="rId2"/>
  </p:sldMasterIdLst>
  <p:notesMasterIdLst>
    <p:notesMasterId r:id="rId102"/>
  </p:notesMasterIdLst>
  <p:handoutMasterIdLst>
    <p:handoutMasterId r:id="rId103"/>
  </p:handoutMasterIdLst>
  <p:sldIdLst>
    <p:sldId id="485" r:id="rId3"/>
    <p:sldId id="359" r:id="rId4"/>
    <p:sldId id="405" r:id="rId5"/>
    <p:sldId id="486" r:id="rId6"/>
    <p:sldId id="421" r:id="rId7"/>
    <p:sldId id="387" r:id="rId8"/>
    <p:sldId id="388" r:id="rId9"/>
    <p:sldId id="389" r:id="rId10"/>
    <p:sldId id="406" r:id="rId11"/>
    <p:sldId id="420" r:id="rId12"/>
    <p:sldId id="444" r:id="rId13"/>
    <p:sldId id="419" r:id="rId14"/>
    <p:sldId id="434" r:id="rId15"/>
    <p:sldId id="487" r:id="rId16"/>
    <p:sldId id="493" r:id="rId17"/>
    <p:sldId id="494" r:id="rId18"/>
    <p:sldId id="495" r:id="rId19"/>
    <p:sldId id="496" r:id="rId20"/>
    <p:sldId id="497" r:id="rId21"/>
    <p:sldId id="498" r:id="rId22"/>
    <p:sldId id="488" r:id="rId23"/>
    <p:sldId id="499" r:id="rId24"/>
    <p:sldId id="500" r:id="rId25"/>
    <p:sldId id="501" r:id="rId26"/>
    <p:sldId id="502" r:id="rId27"/>
    <p:sldId id="503" r:id="rId28"/>
    <p:sldId id="504" r:id="rId29"/>
    <p:sldId id="414" r:id="rId30"/>
    <p:sldId id="415" r:id="rId31"/>
    <p:sldId id="416" r:id="rId32"/>
    <p:sldId id="417" r:id="rId33"/>
    <p:sldId id="423" r:id="rId34"/>
    <p:sldId id="422" r:id="rId35"/>
    <p:sldId id="424" r:id="rId36"/>
    <p:sldId id="418" r:id="rId37"/>
    <p:sldId id="425" r:id="rId38"/>
    <p:sldId id="426" r:id="rId39"/>
    <p:sldId id="427" r:id="rId40"/>
    <p:sldId id="446" r:id="rId41"/>
    <p:sldId id="447" r:id="rId42"/>
    <p:sldId id="448" r:id="rId43"/>
    <p:sldId id="449" r:id="rId44"/>
    <p:sldId id="450" r:id="rId45"/>
    <p:sldId id="428" r:id="rId46"/>
    <p:sldId id="429" r:id="rId47"/>
    <p:sldId id="432" r:id="rId48"/>
    <p:sldId id="451" r:id="rId49"/>
    <p:sldId id="489" r:id="rId50"/>
    <p:sldId id="505" r:id="rId51"/>
    <p:sldId id="506" r:id="rId52"/>
    <p:sldId id="507" r:id="rId53"/>
    <p:sldId id="508" r:id="rId54"/>
    <p:sldId id="509" r:id="rId55"/>
    <p:sldId id="510" r:id="rId56"/>
    <p:sldId id="511" r:id="rId57"/>
    <p:sldId id="512" r:id="rId58"/>
    <p:sldId id="513" r:id="rId59"/>
    <p:sldId id="514" r:id="rId60"/>
    <p:sldId id="453" r:id="rId61"/>
    <p:sldId id="466" r:id="rId62"/>
    <p:sldId id="454" r:id="rId63"/>
    <p:sldId id="465" r:id="rId64"/>
    <p:sldId id="467" r:id="rId65"/>
    <p:sldId id="468" r:id="rId66"/>
    <p:sldId id="479" r:id="rId67"/>
    <p:sldId id="461" r:id="rId68"/>
    <p:sldId id="462" r:id="rId69"/>
    <p:sldId id="463" r:id="rId70"/>
    <p:sldId id="470" r:id="rId71"/>
    <p:sldId id="472" r:id="rId72"/>
    <p:sldId id="473" r:id="rId73"/>
    <p:sldId id="476" r:id="rId74"/>
    <p:sldId id="477" r:id="rId75"/>
    <p:sldId id="478" r:id="rId76"/>
    <p:sldId id="515" r:id="rId77"/>
    <p:sldId id="516" r:id="rId78"/>
    <p:sldId id="517" r:id="rId79"/>
    <p:sldId id="518" r:id="rId80"/>
    <p:sldId id="519" r:id="rId81"/>
    <p:sldId id="464" r:id="rId82"/>
    <p:sldId id="490" r:id="rId83"/>
    <p:sldId id="520" r:id="rId84"/>
    <p:sldId id="521" r:id="rId85"/>
    <p:sldId id="522" r:id="rId86"/>
    <p:sldId id="523" r:id="rId87"/>
    <p:sldId id="524" r:id="rId88"/>
    <p:sldId id="525" r:id="rId89"/>
    <p:sldId id="526" r:id="rId90"/>
    <p:sldId id="527" r:id="rId91"/>
    <p:sldId id="528" r:id="rId92"/>
    <p:sldId id="529" r:id="rId93"/>
    <p:sldId id="530" r:id="rId94"/>
    <p:sldId id="491" r:id="rId95"/>
    <p:sldId id="480" r:id="rId96"/>
    <p:sldId id="481" r:id="rId97"/>
    <p:sldId id="482" r:id="rId98"/>
    <p:sldId id="483" r:id="rId99"/>
    <p:sldId id="484" r:id="rId100"/>
    <p:sldId id="492" r:id="rId101"/>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1BA5"/>
    <a:srgbClr val="008000"/>
    <a:srgbClr val="FED3A4"/>
    <a:srgbClr val="CC0099"/>
    <a:srgbClr val="FE8602"/>
    <a:srgbClr val="FEB96E"/>
    <a:srgbClr val="33CC33"/>
    <a:srgbClr val="00FF00"/>
    <a:srgbClr val="2FC9FF"/>
    <a:srgbClr val="83FD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56" d="100"/>
          <a:sy n="56" d="100"/>
        </p:scale>
        <p:origin x="2820" y="84"/>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tableStyles" Target="tableStyles.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4051E9-3DF9-4386-84D8-307E8A779D8D}" type="doc">
      <dgm:prSet loTypeId="urn:microsoft.com/office/officeart/2005/8/layout/process4" loCatId="list" qsTypeId="urn:microsoft.com/office/officeart/2005/8/quickstyle/simple1" qsCatId="simple" csTypeId="urn:microsoft.com/office/officeart/2005/8/colors/colorful3" csCatId="colorful" phldr="1"/>
      <dgm:spPr/>
      <dgm:t>
        <a:bodyPr/>
        <a:lstStyle/>
        <a:p>
          <a:endParaRPr lang="en-US"/>
        </a:p>
      </dgm:t>
    </dgm:pt>
    <dgm:pt modelId="{5964CBFA-6CC4-4674-A978-3E1470207C28}">
      <dgm:prSet phldrT="[Text]" custT="1"/>
      <dgm:spPr/>
      <dgm:t>
        <a:bodyPr/>
        <a:lstStyle/>
        <a:p>
          <a:r>
            <a:rPr lang="en-US" sz="2000" dirty="0" smtClean="0"/>
            <a:t>1. Formal Application Received by NBEAC Secretariat</a:t>
          </a:r>
          <a:endParaRPr lang="en-US" sz="2000" dirty="0"/>
        </a:p>
      </dgm:t>
    </dgm:pt>
    <dgm:pt modelId="{82BF360B-4408-4679-A663-5286FF2D7741}" type="parTrans" cxnId="{CD0AFF68-E159-4B5A-B8DF-B18679E858DF}">
      <dgm:prSet/>
      <dgm:spPr/>
      <dgm:t>
        <a:bodyPr/>
        <a:lstStyle/>
        <a:p>
          <a:endParaRPr lang="en-US"/>
        </a:p>
      </dgm:t>
    </dgm:pt>
    <dgm:pt modelId="{76643144-0F4D-4DBA-9BA5-B801CB3724BD}" type="sibTrans" cxnId="{CD0AFF68-E159-4B5A-B8DF-B18679E858DF}">
      <dgm:prSet/>
      <dgm:spPr/>
      <dgm:t>
        <a:bodyPr/>
        <a:lstStyle/>
        <a:p>
          <a:endParaRPr lang="en-US"/>
        </a:p>
      </dgm:t>
    </dgm:pt>
    <dgm:pt modelId="{39E7223C-531D-4AA6-9A96-E47783B17CBF}">
      <dgm:prSet phldrT="[Text]" custT="1"/>
      <dgm:spPr/>
      <dgm:t>
        <a:bodyPr/>
        <a:lstStyle/>
        <a:p>
          <a:pPr>
            <a:lnSpc>
              <a:spcPts val="2500"/>
            </a:lnSpc>
          </a:pPr>
          <a:r>
            <a:rPr lang="en-US" sz="2000" dirty="0" smtClean="0"/>
            <a:t>2. Pre-Eligibility Mentorship -Selection of Advisor After Mutual Consensus of Business School and Secretariat (Optional Visit)</a:t>
          </a:r>
          <a:endParaRPr lang="en-US" sz="2000" dirty="0"/>
        </a:p>
      </dgm:t>
    </dgm:pt>
    <dgm:pt modelId="{3BA8A4C7-11BD-4FE6-AAB3-EB50DBEAE0AB}" type="parTrans" cxnId="{F473959E-F1B3-4E6E-A855-E79F190D5EEF}">
      <dgm:prSet/>
      <dgm:spPr/>
      <dgm:t>
        <a:bodyPr/>
        <a:lstStyle/>
        <a:p>
          <a:endParaRPr lang="en-US"/>
        </a:p>
      </dgm:t>
    </dgm:pt>
    <dgm:pt modelId="{3EE15973-921B-4437-A7AF-E7C5A6C4E1BE}" type="sibTrans" cxnId="{F473959E-F1B3-4E6E-A855-E79F190D5EEF}">
      <dgm:prSet/>
      <dgm:spPr/>
      <dgm:t>
        <a:bodyPr/>
        <a:lstStyle/>
        <a:p>
          <a:endParaRPr lang="en-US"/>
        </a:p>
      </dgm:t>
    </dgm:pt>
    <dgm:pt modelId="{B6B9F308-57DB-469B-82FA-C10DC97B2C26}">
      <dgm:prSet phldrT="[Text]" custT="1"/>
      <dgm:spPr/>
      <dgm:t>
        <a:bodyPr/>
        <a:lstStyle/>
        <a:p>
          <a:r>
            <a:rPr lang="en-US" sz="2000" dirty="0" smtClean="0"/>
            <a:t>3. Eligibility Screening (by Eligibility Screening </a:t>
          </a:r>
        </a:p>
        <a:p>
          <a:r>
            <a:rPr lang="en-US" sz="2000" dirty="0" smtClean="0"/>
            <a:t>Committee (ESC)</a:t>
          </a:r>
          <a:endParaRPr lang="en-US" sz="2000" dirty="0"/>
        </a:p>
      </dgm:t>
    </dgm:pt>
    <dgm:pt modelId="{542A4458-03AE-4D1D-8477-CB229C409329}" type="parTrans" cxnId="{F18F8A62-C09B-48F5-82C7-84A3D597A76D}">
      <dgm:prSet/>
      <dgm:spPr/>
      <dgm:t>
        <a:bodyPr/>
        <a:lstStyle/>
        <a:p>
          <a:endParaRPr lang="en-US"/>
        </a:p>
      </dgm:t>
    </dgm:pt>
    <dgm:pt modelId="{BC9131E7-F788-4AD6-8959-E4E0C6C3F921}" type="sibTrans" cxnId="{F18F8A62-C09B-48F5-82C7-84A3D597A76D}">
      <dgm:prSet/>
      <dgm:spPr/>
      <dgm:t>
        <a:bodyPr/>
        <a:lstStyle/>
        <a:p>
          <a:endParaRPr lang="en-US"/>
        </a:p>
      </dgm:t>
    </dgm:pt>
    <dgm:pt modelId="{D7301317-7C5A-472F-BF7F-B58A1C2C7620}">
      <dgm:prSet custT="1"/>
      <dgm:spPr/>
      <dgm:t>
        <a:bodyPr/>
        <a:lstStyle/>
        <a:p>
          <a:r>
            <a:rPr lang="en-US" sz="2000" dirty="0" smtClean="0"/>
            <a:t>5. Self Assessment Process (Preparation of SAR)</a:t>
          </a:r>
          <a:endParaRPr lang="en-US" sz="2000" dirty="0"/>
        </a:p>
      </dgm:t>
    </dgm:pt>
    <dgm:pt modelId="{B0AF10CF-B1EF-4D9D-B14A-EC44B7E835DE}" type="parTrans" cxnId="{27D1BCDA-ED24-4AB9-99EA-87D1F2F4B2EB}">
      <dgm:prSet/>
      <dgm:spPr/>
      <dgm:t>
        <a:bodyPr/>
        <a:lstStyle/>
        <a:p>
          <a:endParaRPr lang="en-US"/>
        </a:p>
      </dgm:t>
    </dgm:pt>
    <dgm:pt modelId="{9804E165-92B5-4E9E-BCF7-8BA407142A65}" type="sibTrans" cxnId="{27D1BCDA-ED24-4AB9-99EA-87D1F2F4B2EB}">
      <dgm:prSet/>
      <dgm:spPr/>
      <dgm:t>
        <a:bodyPr/>
        <a:lstStyle/>
        <a:p>
          <a:endParaRPr lang="en-US"/>
        </a:p>
      </dgm:t>
    </dgm:pt>
    <dgm:pt modelId="{EFD3F7CD-7BF9-4EE5-AE6A-AEB181D81E88}">
      <dgm:prSet custT="1"/>
      <dgm:spPr/>
      <dgm:t>
        <a:bodyPr/>
        <a:lstStyle/>
        <a:p>
          <a:r>
            <a:rPr lang="en-US" sz="2000" dirty="0" smtClean="0"/>
            <a:t>6. Peer Review Process</a:t>
          </a:r>
          <a:endParaRPr lang="en-US" sz="2000" dirty="0"/>
        </a:p>
      </dgm:t>
    </dgm:pt>
    <dgm:pt modelId="{F6EBF715-FAC4-4ACE-B0DC-8BFC177E4B87}" type="parTrans" cxnId="{ED2EC2E3-7B76-496E-824A-0800DDAA728F}">
      <dgm:prSet/>
      <dgm:spPr/>
      <dgm:t>
        <a:bodyPr/>
        <a:lstStyle/>
        <a:p>
          <a:endParaRPr lang="en-US"/>
        </a:p>
      </dgm:t>
    </dgm:pt>
    <dgm:pt modelId="{EAA88E52-9593-4285-9BDC-241FF0BF825A}" type="sibTrans" cxnId="{ED2EC2E3-7B76-496E-824A-0800DDAA728F}">
      <dgm:prSet/>
      <dgm:spPr/>
      <dgm:t>
        <a:bodyPr/>
        <a:lstStyle/>
        <a:p>
          <a:endParaRPr lang="en-US"/>
        </a:p>
      </dgm:t>
    </dgm:pt>
    <dgm:pt modelId="{9A144407-56CC-4ECF-A668-FD3C1DF88C06}">
      <dgm:prSet custT="1"/>
      <dgm:spPr/>
      <dgm:t>
        <a:bodyPr/>
        <a:lstStyle/>
        <a:p>
          <a:r>
            <a:rPr lang="en-US" sz="2000" dirty="0" smtClean="0"/>
            <a:t>4. Pre-Review Mentoring	</a:t>
          </a:r>
          <a:endParaRPr lang="en-US" sz="2000" dirty="0"/>
        </a:p>
      </dgm:t>
    </dgm:pt>
    <dgm:pt modelId="{1E373781-2C7B-4D1D-95F0-0BCFEE759F3B}" type="parTrans" cxnId="{986A85F5-3566-42D1-A51F-AF0E10CC1BC8}">
      <dgm:prSet/>
      <dgm:spPr/>
      <dgm:t>
        <a:bodyPr/>
        <a:lstStyle/>
        <a:p>
          <a:endParaRPr lang="en-US"/>
        </a:p>
      </dgm:t>
    </dgm:pt>
    <dgm:pt modelId="{80502683-F952-46DB-A450-569041A44905}" type="sibTrans" cxnId="{986A85F5-3566-42D1-A51F-AF0E10CC1BC8}">
      <dgm:prSet/>
      <dgm:spPr/>
      <dgm:t>
        <a:bodyPr/>
        <a:lstStyle/>
        <a:p>
          <a:endParaRPr lang="en-US"/>
        </a:p>
      </dgm:t>
    </dgm:pt>
    <dgm:pt modelId="{2FFC1B6C-98AC-4EBA-AAAC-FBED0CE1D2DE}">
      <dgm:prSet custT="1"/>
      <dgm:spPr/>
      <dgm:t>
        <a:bodyPr/>
        <a:lstStyle/>
        <a:p>
          <a:r>
            <a:rPr lang="en-US" sz="2000" dirty="0" smtClean="0"/>
            <a:t>7. Accreditation Decision(Acceptance/Rejection by Accreditation Award Committee) for a period </a:t>
          </a:r>
          <a:endParaRPr lang="en-US" sz="2000" dirty="0"/>
        </a:p>
      </dgm:t>
    </dgm:pt>
    <dgm:pt modelId="{478C8A93-F889-4E1D-9821-03437EF6F9EF}" type="parTrans" cxnId="{C479EC06-DF5F-4A8F-A770-0E5BC83B5FE6}">
      <dgm:prSet/>
      <dgm:spPr/>
      <dgm:t>
        <a:bodyPr/>
        <a:lstStyle/>
        <a:p>
          <a:endParaRPr lang="en-US"/>
        </a:p>
      </dgm:t>
    </dgm:pt>
    <dgm:pt modelId="{39493616-14D7-414A-9725-31A48674D1C9}" type="sibTrans" cxnId="{C479EC06-DF5F-4A8F-A770-0E5BC83B5FE6}">
      <dgm:prSet/>
      <dgm:spPr/>
      <dgm:t>
        <a:bodyPr/>
        <a:lstStyle/>
        <a:p>
          <a:endParaRPr lang="en-US"/>
        </a:p>
      </dgm:t>
    </dgm:pt>
    <dgm:pt modelId="{6CE9C6B3-E041-47AC-83FB-D45E708DDD2E}">
      <dgm:prSet custT="1"/>
      <dgm:spPr/>
      <dgm:t>
        <a:bodyPr/>
        <a:lstStyle/>
        <a:p>
          <a:r>
            <a:rPr lang="en-US" sz="2000" dirty="0" smtClean="0"/>
            <a:t>8. Continuous review (Re-accreditation or Revisit)</a:t>
          </a:r>
          <a:endParaRPr lang="en-US" sz="2000" dirty="0"/>
        </a:p>
      </dgm:t>
    </dgm:pt>
    <dgm:pt modelId="{ACD15603-613F-49A8-9F26-D8A0B2DCD6D2}" type="parTrans" cxnId="{688858AC-D543-4973-BACC-6D7F983750EC}">
      <dgm:prSet/>
      <dgm:spPr/>
      <dgm:t>
        <a:bodyPr/>
        <a:lstStyle/>
        <a:p>
          <a:endParaRPr lang="en-US"/>
        </a:p>
      </dgm:t>
    </dgm:pt>
    <dgm:pt modelId="{D4E8D912-6671-40F9-A001-E9A9C9389CDA}" type="sibTrans" cxnId="{688858AC-D543-4973-BACC-6D7F983750EC}">
      <dgm:prSet/>
      <dgm:spPr/>
      <dgm:t>
        <a:bodyPr/>
        <a:lstStyle/>
        <a:p>
          <a:endParaRPr lang="en-US"/>
        </a:p>
      </dgm:t>
    </dgm:pt>
    <dgm:pt modelId="{3512A01C-1B8A-4C63-8889-C820F7DCE4DA}" type="pres">
      <dgm:prSet presAssocID="{554051E9-3DF9-4386-84D8-307E8A779D8D}" presName="Name0" presStyleCnt="0">
        <dgm:presLayoutVars>
          <dgm:dir/>
          <dgm:animLvl val="lvl"/>
          <dgm:resizeHandles val="exact"/>
        </dgm:presLayoutVars>
      </dgm:prSet>
      <dgm:spPr/>
      <dgm:t>
        <a:bodyPr/>
        <a:lstStyle/>
        <a:p>
          <a:endParaRPr lang="en-US"/>
        </a:p>
      </dgm:t>
    </dgm:pt>
    <dgm:pt modelId="{D2250020-1FDB-4DBD-90B9-613BD5F5D61F}" type="pres">
      <dgm:prSet presAssocID="{6CE9C6B3-E041-47AC-83FB-D45E708DDD2E}" presName="boxAndChildren" presStyleCnt="0"/>
      <dgm:spPr/>
      <dgm:t>
        <a:bodyPr/>
        <a:lstStyle/>
        <a:p>
          <a:endParaRPr lang="en-US"/>
        </a:p>
      </dgm:t>
    </dgm:pt>
    <dgm:pt modelId="{FD30D39C-4C33-4843-B491-F7D1E654A2EF}" type="pres">
      <dgm:prSet presAssocID="{6CE9C6B3-E041-47AC-83FB-D45E708DDD2E}" presName="parentTextBox" presStyleLbl="node1" presStyleIdx="0" presStyleCnt="8" custScaleY="1603465"/>
      <dgm:spPr/>
      <dgm:t>
        <a:bodyPr/>
        <a:lstStyle/>
        <a:p>
          <a:endParaRPr lang="en-US"/>
        </a:p>
      </dgm:t>
    </dgm:pt>
    <dgm:pt modelId="{574596B4-4A4A-4DB2-A895-EE76FF786C1F}" type="pres">
      <dgm:prSet presAssocID="{39493616-14D7-414A-9725-31A48674D1C9}" presName="sp" presStyleCnt="0"/>
      <dgm:spPr/>
      <dgm:t>
        <a:bodyPr/>
        <a:lstStyle/>
        <a:p>
          <a:endParaRPr lang="en-US"/>
        </a:p>
      </dgm:t>
    </dgm:pt>
    <dgm:pt modelId="{64E4A85B-0F3A-4844-B507-B2F361434A5A}" type="pres">
      <dgm:prSet presAssocID="{2FFC1B6C-98AC-4EBA-AAAC-FBED0CE1D2DE}" presName="arrowAndChildren" presStyleCnt="0"/>
      <dgm:spPr/>
      <dgm:t>
        <a:bodyPr/>
        <a:lstStyle/>
        <a:p>
          <a:endParaRPr lang="en-US"/>
        </a:p>
      </dgm:t>
    </dgm:pt>
    <dgm:pt modelId="{71C4817C-3E66-4766-B839-3BEBB964820C}" type="pres">
      <dgm:prSet presAssocID="{2FFC1B6C-98AC-4EBA-AAAC-FBED0CE1D2DE}" presName="parentTextArrow" presStyleLbl="node1" presStyleIdx="1" presStyleCnt="8" custScaleY="2000000"/>
      <dgm:spPr/>
      <dgm:t>
        <a:bodyPr/>
        <a:lstStyle/>
        <a:p>
          <a:endParaRPr lang="en-US"/>
        </a:p>
      </dgm:t>
    </dgm:pt>
    <dgm:pt modelId="{AAA2C0DC-D807-4334-B106-0CAFD614923C}" type="pres">
      <dgm:prSet presAssocID="{EAA88E52-9593-4285-9BDC-241FF0BF825A}" presName="sp" presStyleCnt="0"/>
      <dgm:spPr/>
      <dgm:t>
        <a:bodyPr/>
        <a:lstStyle/>
        <a:p>
          <a:endParaRPr lang="en-US"/>
        </a:p>
      </dgm:t>
    </dgm:pt>
    <dgm:pt modelId="{BCFE6740-D887-4E93-BBF7-302822A91D7E}" type="pres">
      <dgm:prSet presAssocID="{EFD3F7CD-7BF9-4EE5-AE6A-AEB181D81E88}" presName="arrowAndChildren" presStyleCnt="0"/>
      <dgm:spPr/>
      <dgm:t>
        <a:bodyPr/>
        <a:lstStyle/>
        <a:p>
          <a:endParaRPr lang="en-US"/>
        </a:p>
      </dgm:t>
    </dgm:pt>
    <dgm:pt modelId="{EF17AAE3-C484-4787-B79A-C10F7CE5A23D}" type="pres">
      <dgm:prSet presAssocID="{EFD3F7CD-7BF9-4EE5-AE6A-AEB181D81E88}" presName="parentTextArrow" presStyleLbl="node1" presStyleIdx="2" presStyleCnt="8" custScaleY="782926"/>
      <dgm:spPr/>
      <dgm:t>
        <a:bodyPr/>
        <a:lstStyle/>
        <a:p>
          <a:endParaRPr lang="en-US"/>
        </a:p>
      </dgm:t>
    </dgm:pt>
    <dgm:pt modelId="{33F475D9-6099-4152-B9FC-AC754ED885AA}" type="pres">
      <dgm:prSet presAssocID="{9804E165-92B5-4E9E-BCF7-8BA407142A65}" presName="sp" presStyleCnt="0"/>
      <dgm:spPr/>
      <dgm:t>
        <a:bodyPr/>
        <a:lstStyle/>
        <a:p>
          <a:endParaRPr lang="en-US"/>
        </a:p>
      </dgm:t>
    </dgm:pt>
    <dgm:pt modelId="{6A53876A-7FA7-40D4-A5EC-D2D031913066}" type="pres">
      <dgm:prSet presAssocID="{D7301317-7C5A-472F-BF7F-B58A1C2C7620}" presName="arrowAndChildren" presStyleCnt="0"/>
      <dgm:spPr/>
      <dgm:t>
        <a:bodyPr/>
        <a:lstStyle/>
        <a:p>
          <a:endParaRPr lang="en-US"/>
        </a:p>
      </dgm:t>
    </dgm:pt>
    <dgm:pt modelId="{768ACDDD-0F27-4B69-9601-A42E12F2AC8F}" type="pres">
      <dgm:prSet presAssocID="{D7301317-7C5A-472F-BF7F-B58A1C2C7620}" presName="parentTextArrow" presStyleLbl="node1" presStyleIdx="3" presStyleCnt="8" custScaleY="910955"/>
      <dgm:spPr/>
      <dgm:t>
        <a:bodyPr/>
        <a:lstStyle/>
        <a:p>
          <a:endParaRPr lang="en-US"/>
        </a:p>
      </dgm:t>
    </dgm:pt>
    <dgm:pt modelId="{210C8079-957F-4198-B2DE-A44E4CB0BEEC}" type="pres">
      <dgm:prSet presAssocID="{80502683-F952-46DB-A450-569041A44905}" presName="sp" presStyleCnt="0"/>
      <dgm:spPr/>
      <dgm:t>
        <a:bodyPr/>
        <a:lstStyle/>
        <a:p>
          <a:endParaRPr lang="en-US"/>
        </a:p>
      </dgm:t>
    </dgm:pt>
    <dgm:pt modelId="{1AEDD2C9-54D1-4CC9-9B6E-9A9ACAD3D313}" type="pres">
      <dgm:prSet presAssocID="{9A144407-56CC-4ECF-A668-FD3C1DF88C06}" presName="arrowAndChildren" presStyleCnt="0"/>
      <dgm:spPr/>
      <dgm:t>
        <a:bodyPr/>
        <a:lstStyle/>
        <a:p>
          <a:endParaRPr lang="en-US"/>
        </a:p>
      </dgm:t>
    </dgm:pt>
    <dgm:pt modelId="{46E9E51D-9284-4891-8232-798520F3ED5E}" type="pres">
      <dgm:prSet presAssocID="{9A144407-56CC-4ECF-A668-FD3C1DF88C06}" presName="parentTextArrow" presStyleLbl="node1" presStyleIdx="4" presStyleCnt="8" custScaleY="1045765"/>
      <dgm:spPr/>
      <dgm:t>
        <a:bodyPr/>
        <a:lstStyle/>
        <a:p>
          <a:endParaRPr lang="en-US"/>
        </a:p>
      </dgm:t>
    </dgm:pt>
    <dgm:pt modelId="{07B314F3-E906-4F59-8E48-2B84A7085799}" type="pres">
      <dgm:prSet presAssocID="{BC9131E7-F788-4AD6-8959-E4E0C6C3F921}" presName="sp" presStyleCnt="0"/>
      <dgm:spPr/>
      <dgm:t>
        <a:bodyPr/>
        <a:lstStyle/>
        <a:p>
          <a:endParaRPr lang="en-US"/>
        </a:p>
      </dgm:t>
    </dgm:pt>
    <dgm:pt modelId="{6A79FBA4-AD28-475A-A568-A1E9CA0B954F}" type="pres">
      <dgm:prSet presAssocID="{B6B9F308-57DB-469B-82FA-C10DC97B2C26}" presName="arrowAndChildren" presStyleCnt="0"/>
      <dgm:spPr/>
      <dgm:t>
        <a:bodyPr/>
        <a:lstStyle/>
        <a:p>
          <a:endParaRPr lang="en-US"/>
        </a:p>
      </dgm:t>
    </dgm:pt>
    <dgm:pt modelId="{47D528A5-51B2-4F6F-A63C-2072325981AA}" type="pres">
      <dgm:prSet presAssocID="{B6B9F308-57DB-469B-82FA-C10DC97B2C26}" presName="parentTextArrow" presStyleLbl="node1" presStyleIdx="5" presStyleCnt="8" custScaleY="2000000" custLinFactY="-14286" custLinFactNeighborX="0" custLinFactNeighborY="-100000"/>
      <dgm:spPr/>
      <dgm:t>
        <a:bodyPr/>
        <a:lstStyle/>
        <a:p>
          <a:endParaRPr lang="en-US"/>
        </a:p>
      </dgm:t>
    </dgm:pt>
    <dgm:pt modelId="{DA38BF96-D5CD-497B-87F0-6316AC9CA4BF}" type="pres">
      <dgm:prSet presAssocID="{3EE15973-921B-4437-A7AF-E7C5A6C4E1BE}" presName="sp" presStyleCnt="0"/>
      <dgm:spPr/>
      <dgm:t>
        <a:bodyPr/>
        <a:lstStyle/>
        <a:p>
          <a:endParaRPr lang="en-US"/>
        </a:p>
      </dgm:t>
    </dgm:pt>
    <dgm:pt modelId="{C59528B0-339F-422C-B555-CBEC861EF703}" type="pres">
      <dgm:prSet presAssocID="{39E7223C-531D-4AA6-9A96-E47783B17CBF}" presName="arrowAndChildren" presStyleCnt="0"/>
      <dgm:spPr/>
      <dgm:t>
        <a:bodyPr/>
        <a:lstStyle/>
        <a:p>
          <a:endParaRPr lang="en-US"/>
        </a:p>
      </dgm:t>
    </dgm:pt>
    <dgm:pt modelId="{E5944225-65F5-439E-A0A6-AF54F1BA6707}" type="pres">
      <dgm:prSet presAssocID="{39E7223C-531D-4AA6-9A96-E47783B17CBF}" presName="parentTextArrow" presStyleLbl="node1" presStyleIdx="6" presStyleCnt="8" custScaleY="2000000" custLinFactNeighborY="-42745"/>
      <dgm:spPr/>
      <dgm:t>
        <a:bodyPr/>
        <a:lstStyle/>
        <a:p>
          <a:endParaRPr lang="en-US"/>
        </a:p>
      </dgm:t>
    </dgm:pt>
    <dgm:pt modelId="{51574271-D1E6-49C1-AE44-794D65A60D9E}" type="pres">
      <dgm:prSet presAssocID="{76643144-0F4D-4DBA-9BA5-B801CB3724BD}" presName="sp" presStyleCnt="0"/>
      <dgm:spPr/>
      <dgm:t>
        <a:bodyPr/>
        <a:lstStyle/>
        <a:p>
          <a:endParaRPr lang="en-US"/>
        </a:p>
      </dgm:t>
    </dgm:pt>
    <dgm:pt modelId="{AFCFB928-E23A-4009-9ECF-89120EFCA3B2}" type="pres">
      <dgm:prSet presAssocID="{5964CBFA-6CC4-4674-A978-3E1470207C28}" presName="arrowAndChildren" presStyleCnt="0"/>
      <dgm:spPr/>
      <dgm:t>
        <a:bodyPr/>
        <a:lstStyle/>
        <a:p>
          <a:endParaRPr lang="en-US"/>
        </a:p>
      </dgm:t>
    </dgm:pt>
    <dgm:pt modelId="{248F23DE-32EB-4B17-93CF-A5273C468921}" type="pres">
      <dgm:prSet presAssocID="{5964CBFA-6CC4-4674-A978-3E1470207C28}" presName="parentTextArrow" presStyleLbl="node1" presStyleIdx="7" presStyleCnt="8" custScaleY="1466864" custLinFactY="-900000" custLinFactNeighborX="1392" custLinFactNeighborY="-909254"/>
      <dgm:spPr/>
      <dgm:t>
        <a:bodyPr/>
        <a:lstStyle/>
        <a:p>
          <a:endParaRPr lang="en-US"/>
        </a:p>
      </dgm:t>
    </dgm:pt>
  </dgm:ptLst>
  <dgm:cxnLst>
    <dgm:cxn modelId="{8F87F263-45FF-4320-B629-15C65DA7D8F0}" type="presOf" srcId="{554051E9-3DF9-4386-84D8-307E8A779D8D}" destId="{3512A01C-1B8A-4C63-8889-C820F7DCE4DA}" srcOrd="0" destOrd="0" presId="urn:microsoft.com/office/officeart/2005/8/layout/process4"/>
    <dgm:cxn modelId="{CD0AFF68-E159-4B5A-B8DF-B18679E858DF}" srcId="{554051E9-3DF9-4386-84D8-307E8A779D8D}" destId="{5964CBFA-6CC4-4674-A978-3E1470207C28}" srcOrd="0" destOrd="0" parTransId="{82BF360B-4408-4679-A663-5286FF2D7741}" sibTransId="{76643144-0F4D-4DBA-9BA5-B801CB3724BD}"/>
    <dgm:cxn modelId="{C479EC06-DF5F-4A8F-A770-0E5BC83B5FE6}" srcId="{554051E9-3DF9-4386-84D8-307E8A779D8D}" destId="{2FFC1B6C-98AC-4EBA-AAAC-FBED0CE1D2DE}" srcOrd="6" destOrd="0" parTransId="{478C8A93-F889-4E1D-9821-03437EF6F9EF}" sibTransId="{39493616-14D7-414A-9725-31A48674D1C9}"/>
    <dgm:cxn modelId="{F99F157A-1531-438C-9FF7-000712E08D83}" type="presOf" srcId="{2FFC1B6C-98AC-4EBA-AAAC-FBED0CE1D2DE}" destId="{71C4817C-3E66-4766-B839-3BEBB964820C}" srcOrd="0" destOrd="0" presId="urn:microsoft.com/office/officeart/2005/8/layout/process4"/>
    <dgm:cxn modelId="{F473959E-F1B3-4E6E-A855-E79F190D5EEF}" srcId="{554051E9-3DF9-4386-84D8-307E8A779D8D}" destId="{39E7223C-531D-4AA6-9A96-E47783B17CBF}" srcOrd="1" destOrd="0" parTransId="{3BA8A4C7-11BD-4FE6-AAB3-EB50DBEAE0AB}" sibTransId="{3EE15973-921B-4437-A7AF-E7C5A6C4E1BE}"/>
    <dgm:cxn modelId="{27D1BCDA-ED24-4AB9-99EA-87D1F2F4B2EB}" srcId="{554051E9-3DF9-4386-84D8-307E8A779D8D}" destId="{D7301317-7C5A-472F-BF7F-B58A1C2C7620}" srcOrd="4" destOrd="0" parTransId="{B0AF10CF-B1EF-4D9D-B14A-EC44B7E835DE}" sibTransId="{9804E165-92B5-4E9E-BCF7-8BA407142A65}"/>
    <dgm:cxn modelId="{F754570D-CC86-4124-B5E5-29F4E25505DD}" type="presOf" srcId="{B6B9F308-57DB-469B-82FA-C10DC97B2C26}" destId="{47D528A5-51B2-4F6F-A63C-2072325981AA}" srcOrd="0" destOrd="0" presId="urn:microsoft.com/office/officeart/2005/8/layout/process4"/>
    <dgm:cxn modelId="{F18F8A62-C09B-48F5-82C7-84A3D597A76D}" srcId="{554051E9-3DF9-4386-84D8-307E8A779D8D}" destId="{B6B9F308-57DB-469B-82FA-C10DC97B2C26}" srcOrd="2" destOrd="0" parTransId="{542A4458-03AE-4D1D-8477-CB229C409329}" sibTransId="{BC9131E7-F788-4AD6-8959-E4E0C6C3F921}"/>
    <dgm:cxn modelId="{718DB4D2-FAAC-42AC-890B-3A4011B8981D}" type="presOf" srcId="{6CE9C6B3-E041-47AC-83FB-D45E708DDD2E}" destId="{FD30D39C-4C33-4843-B491-F7D1E654A2EF}" srcOrd="0" destOrd="0" presId="urn:microsoft.com/office/officeart/2005/8/layout/process4"/>
    <dgm:cxn modelId="{688858AC-D543-4973-BACC-6D7F983750EC}" srcId="{554051E9-3DF9-4386-84D8-307E8A779D8D}" destId="{6CE9C6B3-E041-47AC-83FB-D45E708DDD2E}" srcOrd="7" destOrd="0" parTransId="{ACD15603-613F-49A8-9F26-D8A0B2DCD6D2}" sibTransId="{D4E8D912-6671-40F9-A001-E9A9C9389CDA}"/>
    <dgm:cxn modelId="{B10B06F8-27FF-4D97-8D51-1454A83728B0}" type="presOf" srcId="{D7301317-7C5A-472F-BF7F-B58A1C2C7620}" destId="{768ACDDD-0F27-4B69-9601-A42E12F2AC8F}" srcOrd="0" destOrd="0" presId="urn:microsoft.com/office/officeart/2005/8/layout/process4"/>
    <dgm:cxn modelId="{986A85F5-3566-42D1-A51F-AF0E10CC1BC8}" srcId="{554051E9-3DF9-4386-84D8-307E8A779D8D}" destId="{9A144407-56CC-4ECF-A668-FD3C1DF88C06}" srcOrd="3" destOrd="0" parTransId="{1E373781-2C7B-4D1D-95F0-0BCFEE759F3B}" sibTransId="{80502683-F952-46DB-A450-569041A44905}"/>
    <dgm:cxn modelId="{DAA746AF-60C6-419C-AEBC-184BB278B2AC}" type="presOf" srcId="{39E7223C-531D-4AA6-9A96-E47783B17CBF}" destId="{E5944225-65F5-439E-A0A6-AF54F1BA6707}" srcOrd="0" destOrd="0" presId="urn:microsoft.com/office/officeart/2005/8/layout/process4"/>
    <dgm:cxn modelId="{3F86F121-A63F-4A03-A295-04D0B35D327F}" type="presOf" srcId="{9A144407-56CC-4ECF-A668-FD3C1DF88C06}" destId="{46E9E51D-9284-4891-8232-798520F3ED5E}" srcOrd="0" destOrd="0" presId="urn:microsoft.com/office/officeart/2005/8/layout/process4"/>
    <dgm:cxn modelId="{ED2EC2E3-7B76-496E-824A-0800DDAA728F}" srcId="{554051E9-3DF9-4386-84D8-307E8A779D8D}" destId="{EFD3F7CD-7BF9-4EE5-AE6A-AEB181D81E88}" srcOrd="5" destOrd="0" parTransId="{F6EBF715-FAC4-4ACE-B0DC-8BFC177E4B87}" sibTransId="{EAA88E52-9593-4285-9BDC-241FF0BF825A}"/>
    <dgm:cxn modelId="{476AE9F7-9AA0-4B04-A599-C118DC5B383D}" type="presOf" srcId="{5964CBFA-6CC4-4674-A978-3E1470207C28}" destId="{248F23DE-32EB-4B17-93CF-A5273C468921}" srcOrd="0" destOrd="0" presId="urn:microsoft.com/office/officeart/2005/8/layout/process4"/>
    <dgm:cxn modelId="{A1B0FDBF-7F50-43D3-8365-36218DC4DBD2}" type="presOf" srcId="{EFD3F7CD-7BF9-4EE5-AE6A-AEB181D81E88}" destId="{EF17AAE3-C484-4787-B79A-C10F7CE5A23D}" srcOrd="0" destOrd="0" presId="urn:microsoft.com/office/officeart/2005/8/layout/process4"/>
    <dgm:cxn modelId="{3CE5AC66-517C-4074-A5FA-19DA01707F07}" type="presParOf" srcId="{3512A01C-1B8A-4C63-8889-C820F7DCE4DA}" destId="{D2250020-1FDB-4DBD-90B9-613BD5F5D61F}" srcOrd="0" destOrd="0" presId="urn:microsoft.com/office/officeart/2005/8/layout/process4"/>
    <dgm:cxn modelId="{2BBE83BA-BEBD-4DE4-AFC4-4C2E6FA8C85C}" type="presParOf" srcId="{D2250020-1FDB-4DBD-90B9-613BD5F5D61F}" destId="{FD30D39C-4C33-4843-B491-F7D1E654A2EF}" srcOrd="0" destOrd="0" presId="urn:microsoft.com/office/officeart/2005/8/layout/process4"/>
    <dgm:cxn modelId="{7075D548-5B19-4545-B49E-B3AE1D9C7C2B}" type="presParOf" srcId="{3512A01C-1B8A-4C63-8889-C820F7DCE4DA}" destId="{574596B4-4A4A-4DB2-A895-EE76FF786C1F}" srcOrd="1" destOrd="0" presId="urn:microsoft.com/office/officeart/2005/8/layout/process4"/>
    <dgm:cxn modelId="{F631DC4B-23D3-43D3-B4D9-3E69E7EBD080}" type="presParOf" srcId="{3512A01C-1B8A-4C63-8889-C820F7DCE4DA}" destId="{64E4A85B-0F3A-4844-B507-B2F361434A5A}" srcOrd="2" destOrd="0" presId="urn:microsoft.com/office/officeart/2005/8/layout/process4"/>
    <dgm:cxn modelId="{42F18CAC-0033-44F0-8E2E-D77532919053}" type="presParOf" srcId="{64E4A85B-0F3A-4844-B507-B2F361434A5A}" destId="{71C4817C-3E66-4766-B839-3BEBB964820C}" srcOrd="0" destOrd="0" presId="urn:microsoft.com/office/officeart/2005/8/layout/process4"/>
    <dgm:cxn modelId="{BA0A968D-BDF1-4765-B935-A088CA7F6F31}" type="presParOf" srcId="{3512A01C-1B8A-4C63-8889-C820F7DCE4DA}" destId="{AAA2C0DC-D807-4334-B106-0CAFD614923C}" srcOrd="3" destOrd="0" presId="urn:microsoft.com/office/officeart/2005/8/layout/process4"/>
    <dgm:cxn modelId="{38DC0A83-C8D0-4B8B-966D-D3728A23C9FF}" type="presParOf" srcId="{3512A01C-1B8A-4C63-8889-C820F7DCE4DA}" destId="{BCFE6740-D887-4E93-BBF7-302822A91D7E}" srcOrd="4" destOrd="0" presId="urn:microsoft.com/office/officeart/2005/8/layout/process4"/>
    <dgm:cxn modelId="{48161105-EC72-4548-B601-4B65AB9A4FAC}" type="presParOf" srcId="{BCFE6740-D887-4E93-BBF7-302822A91D7E}" destId="{EF17AAE3-C484-4787-B79A-C10F7CE5A23D}" srcOrd="0" destOrd="0" presId="urn:microsoft.com/office/officeart/2005/8/layout/process4"/>
    <dgm:cxn modelId="{8D905A44-0B55-43BD-A0CC-244B4B40E8BD}" type="presParOf" srcId="{3512A01C-1B8A-4C63-8889-C820F7DCE4DA}" destId="{33F475D9-6099-4152-B9FC-AC754ED885AA}" srcOrd="5" destOrd="0" presId="urn:microsoft.com/office/officeart/2005/8/layout/process4"/>
    <dgm:cxn modelId="{B0306674-1A17-47E8-9676-AB920A6A8977}" type="presParOf" srcId="{3512A01C-1B8A-4C63-8889-C820F7DCE4DA}" destId="{6A53876A-7FA7-40D4-A5EC-D2D031913066}" srcOrd="6" destOrd="0" presId="urn:microsoft.com/office/officeart/2005/8/layout/process4"/>
    <dgm:cxn modelId="{C4138E39-F652-41AD-90E0-16B7137F5C03}" type="presParOf" srcId="{6A53876A-7FA7-40D4-A5EC-D2D031913066}" destId="{768ACDDD-0F27-4B69-9601-A42E12F2AC8F}" srcOrd="0" destOrd="0" presId="urn:microsoft.com/office/officeart/2005/8/layout/process4"/>
    <dgm:cxn modelId="{5EA663C2-A851-4469-A532-5ED58AF3695F}" type="presParOf" srcId="{3512A01C-1B8A-4C63-8889-C820F7DCE4DA}" destId="{210C8079-957F-4198-B2DE-A44E4CB0BEEC}" srcOrd="7" destOrd="0" presId="urn:microsoft.com/office/officeart/2005/8/layout/process4"/>
    <dgm:cxn modelId="{6B043966-1C1B-449F-BF95-4EC0A74FE88F}" type="presParOf" srcId="{3512A01C-1B8A-4C63-8889-C820F7DCE4DA}" destId="{1AEDD2C9-54D1-4CC9-9B6E-9A9ACAD3D313}" srcOrd="8" destOrd="0" presId="urn:microsoft.com/office/officeart/2005/8/layout/process4"/>
    <dgm:cxn modelId="{9B3EFC44-A769-4A50-90E8-8A9E6C4246D6}" type="presParOf" srcId="{1AEDD2C9-54D1-4CC9-9B6E-9A9ACAD3D313}" destId="{46E9E51D-9284-4891-8232-798520F3ED5E}" srcOrd="0" destOrd="0" presId="urn:microsoft.com/office/officeart/2005/8/layout/process4"/>
    <dgm:cxn modelId="{5D1D8A4A-20FB-49F1-8553-58C0C988B863}" type="presParOf" srcId="{3512A01C-1B8A-4C63-8889-C820F7DCE4DA}" destId="{07B314F3-E906-4F59-8E48-2B84A7085799}" srcOrd="9" destOrd="0" presId="urn:microsoft.com/office/officeart/2005/8/layout/process4"/>
    <dgm:cxn modelId="{DBB38322-A6A4-4C12-9E86-591FFB9D0E3C}" type="presParOf" srcId="{3512A01C-1B8A-4C63-8889-C820F7DCE4DA}" destId="{6A79FBA4-AD28-475A-A568-A1E9CA0B954F}" srcOrd="10" destOrd="0" presId="urn:microsoft.com/office/officeart/2005/8/layout/process4"/>
    <dgm:cxn modelId="{AE2B9BBD-0E73-4B3C-861B-441EED6064DE}" type="presParOf" srcId="{6A79FBA4-AD28-475A-A568-A1E9CA0B954F}" destId="{47D528A5-51B2-4F6F-A63C-2072325981AA}" srcOrd="0" destOrd="0" presId="urn:microsoft.com/office/officeart/2005/8/layout/process4"/>
    <dgm:cxn modelId="{8F17BD73-7A4F-4C61-9E97-3B9DA9CA7531}" type="presParOf" srcId="{3512A01C-1B8A-4C63-8889-C820F7DCE4DA}" destId="{DA38BF96-D5CD-497B-87F0-6316AC9CA4BF}" srcOrd="11" destOrd="0" presId="urn:microsoft.com/office/officeart/2005/8/layout/process4"/>
    <dgm:cxn modelId="{C7577472-B75F-4788-8577-06681BC37BD0}" type="presParOf" srcId="{3512A01C-1B8A-4C63-8889-C820F7DCE4DA}" destId="{C59528B0-339F-422C-B555-CBEC861EF703}" srcOrd="12" destOrd="0" presId="urn:microsoft.com/office/officeart/2005/8/layout/process4"/>
    <dgm:cxn modelId="{E74ADC62-0608-4214-9462-659C93FEEA86}" type="presParOf" srcId="{C59528B0-339F-422C-B555-CBEC861EF703}" destId="{E5944225-65F5-439E-A0A6-AF54F1BA6707}" srcOrd="0" destOrd="0" presId="urn:microsoft.com/office/officeart/2005/8/layout/process4"/>
    <dgm:cxn modelId="{A4CDA55D-8E9C-4196-862D-D81AE5B87F3D}" type="presParOf" srcId="{3512A01C-1B8A-4C63-8889-C820F7DCE4DA}" destId="{51574271-D1E6-49C1-AE44-794D65A60D9E}" srcOrd="13" destOrd="0" presId="urn:microsoft.com/office/officeart/2005/8/layout/process4"/>
    <dgm:cxn modelId="{33CD3A0E-B23B-4B1F-B955-236F5C7DFD60}" type="presParOf" srcId="{3512A01C-1B8A-4C63-8889-C820F7DCE4DA}" destId="{AFCFB928-E23A-4009-9ECF-89120EFCA3B2}" srcOrd="14" destOrd="0" presId="urn:microsoft.com/office/officeart/2005/8/layout/process4"/>
    <dgm:cxn modelId="{F8D373CF-11B4-4B77-8B6A-D7F976B63646}" type="presParOf" srcId="{AFCFB928-E23A-4009-9ECF-89120EFCA3B2}" destId="{248F23DE-32EB-4B17-93CF-A5273C468921}"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0D39C-4C33-4843-B491-F7D1E654A2EF}">
      <dsp:nvSpPr>
        <dsp:cNvPr id="0" name=""/>
        <dsp:cNvSpPr/>
      </dsp:nvSpPr>
      <dsp:spPr>
        <a:xfrm>
          <a:off x="0" y="5392238"/>
          <a:ext cx="7258049" cy="551148"/>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8. Continuous review (Re-accreditation or Revisit)</a:t>
          </a:r>
          <a:endParaRPr lang="en-US" sz="2000" kern="1200" dirty="0"/>
        </a:p>
      </dsp:txBody>
      <dsp:txXfrm>
        <a:off x="0" y="5392238"/>
        <a:ext cx="7258049" cy="551148"/>
      </dsp:txXfrm>
    </dsp:sp>
    <dsp:sp modelId="{71C4817C-3E66-4766-B839-3BEBB964820C}">
      <dsp:nvSpPr>
        <dsp:cNvPr id="0" name=""/>
        <dsp:cNvSpPr/>
      </dsp:nvSpPr>
      <dsp:spPr>
        <a:xfrm rot="10800000">
          <a:off x="0" y="4335461"/>
          <a:ext cx="7258049" cy="1057292"/>
        </a:xfrm>
        <a:prstGeom prst="upArrowCallout">
          <a:avLst/>
        </a:prstGeom>
        <a:solidFill>
          <a:schemeClr val="accent3">
            <a:hueOff val="1607181"/>
            <a:satOff val="-2411"/>
            <a:lumOff val="-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7. Accreditation Decision(Acceptance/Rejection by Accreditation Award Committee) for a period </a:t>
          </a:r>
          <a:endParaRPr lang="en-US" sz="2000" kern="1200" dirty="0"/>
        </a:p>
      </dsp:txBody>
      <dsp:txXfrm rot="10800000">
        <a:off x="0" y="4335461"/>
        <a:ext cx="7258049" cy="686997"/>
      </dsp:txXfrm>
    </dsp:sp>
    <dsp:sp modelId="{EF17AAE3-C484-4787-B79A-C10F7CE5A23D}">
      <dsp:nvSpPr>
        <dsp:cNvPr id="0" name=""/>
        <dsp:cNvSpPr/>
      </dsp:nvSpPr>
      <dsp:spPr>
        <a:xfrm rot="10800000">
          <a:off x="0" y="3922085"/>
          <a:ext cx="7258049" cy="413890"/>
        </a:xfrm>
        <a:prstGeom prst="upArrowCallout">
          <a:avLst/>
        </a:prstGeom>
        <a:solidFill>
          <a:schemeClr val="accent3">
            <a:hueOff val="3214361"/>
            <a:satOff val="-4823"/>
            <a:lumOff val="-78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6. Peer Review Process</a:t>
          </a:r>
          <a:endParaRPr lang="en-US" sz="2000" kern="1200" dirty="0"/>
        </a:p>
      </dsp:txBody>
      <dsp:txXfrm rot="10800000">
        <a:off x="0" y="3922085"/>
        <a:ext cx="7258049" cy="268933"/>
      </dsp:txXfrm>
    </dsp:sp>
    <dsp:sp modelId="{768ACDDD-0F27-4B69-9601-A42E12F2AC8F}">
      <dsp:nvSpPr>
        <dsp:cNvPr id="0" name=""/>
        <dsp:cNvSpPr/>
      </dsp:nvSpPr>
      <dsp:spPr>
        <a:xfrm rot="10800000">
          <a:off x="0" y="3441028"/>
          <a:ext cx="7258049" cy="481572"/>
        </a:xfrm>
        <a:prstGeom prst="upArrowCallout">
          <a:avLst/>
        </a:prstGeom>
        <a:solidFill>
          <a:schemeClr val="accent3">
            <a:hueOff val="4821541"/>
            <a:satOff val="-7234"/>
            <a:lumOff val="-11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5. Self Assessment Process (Preparation of SAR)</a:t>
          </a:r>
          <a:endParaRPr lang="en-US" sz="2000" kern="1200" dirty="0"/>
        </a:p>
      </dsp:txBody>
      <dsp:txXfrm rot="10800000">
        <a:off x="0" y="3441028"/>
        <a:ext cx="7258049" cy="312911"/>
      </dsp:txXfrm>
    </dsp:sp>
    <dsp:sp modelId="{46E9E51D-9284-4891-8232-798520F3ED5E}">
      <dsp:nvSpPr>
        <dsp:cNvPr id="0" name=""/>
        <dsp:cNvSpPr/>
      </dsp:nvSpPr>
      <dsp:spPr>
        <a:xfrm rot="10800000">
          <a:off x="0" y="2888704"/>
          <a:ext cx="7258049" cy="552839"/>
        </a:xfrm>
        <a:prstGeom prst="upArrowCallout">
          <a:avLst/>
        </a:prstGeom>
        <a:solidFill>
          <a:schemeClr val="accent3">
            <a:hueOff val="6428722"/>
            <a:satOff val="-9646"/>
            <a:lumOff val="-15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4. Pre-Review Mentoring	</a:t>
          </a:r>
          <a:endParaRPr lang="en-US" sz="2000" kern="1200" dirty="0"/>
        </a:p>
      </dsp:txBody>
      <dsp:txXfrm rot="10800000">
        <a:off x="0" y="2888704"/>
        <a:ext cx="7258049" cy="359218"/>
      </dsp:txXfrm>
    </dsp:sp>
    <dsp:sp modelId="{47D528A5-51B2-4F6F-A63C-2072325981AA}">
      <dsp:nvSpPr>
        <dsp:cNvPr id="0" name=""/>
        <dsp:cNvSpPr/>
      </dsp:nvSpPr>
      <dsp:spPr>
        <a:xfrm rot="10800000">
          <a:off x="0" y="1771510"/>
          <a:ext cx="7258049" cy="1057292"/>
        </a:xfrm>
        <a:prstGeom prst="upArrowCallout">
          <a:avLst/>
        </a:prstGeom>
        <a:solidFill>
          <a:schemeClr val="accent3">
            <a:hueOff val="8035903"/>
            <a:satOff val="-12057"/>
            <a:lumOff val="-1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3. Eligibility Screening (by Eligibility Screening </a:t>
          </a:r>
        </a:p>
        <a:p>
          <a:pPr lvl="0" algn="ctr" defTabSz="889000">
            <a:lnSpc>
              <a:spcPct val="90000"/>
            </a:lnSpc>
            <a:spcBef>
              <a:spcPct val="0"/>
            </a:spcBef>
            <a:spcAft>
              <a:spcPct val="35000"/>
            </a:spcAft>
          </a:pPr>
          <a:r>
            <a:rPr lang="en-US" sz="2000" kern="1200" dirty="0" smtClean="0"/>
            <a:t>Committee (ESC)</a:t>
          </a:r>
          <a:endParaRPr lang="en-US" sz="2000" kern="1200" dirty="0"/>
        </a:p>
      </dsp:txBody>
      <dsp:txXfrm rot="10800000">
        <a:off x="0" y="1771510"/>
        <a:ext cx="7258049" cy="686997"/>
      </dsp:txXfrm>
    </dsp:sp>
    <dsp:sp modelId="{E5944225-65F5-439E-A0A6-AF54F1BA6707}">
      <dsp:nvSpPr>
        <dsp:cNvPr id="0" name=""/>
        <dsp:cNvSpPr/>
      </dsp:nvSpPr>
      <dsp:spPr>
        <a:xfrm rot="10800000">
          <a:off x="0" y="752553"/>
          <a:ext cx="7258049" cy="1057292"/>
        </a:xfrm>
        <a:prstGeom prst="upArrowCallout">
          <a:avLst/>
        </a:prstGeom>
        <a:solidFill>
          <a:schemeClr val="accent3">
            <a:hueOff val="9643083"/>
            <a:satOff val="-14469"/>
            <a:lumOff val="-2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ts val="2500"/>
            </a:lnSpc>
            <a:spcBef>
              <a:spcPct val="0"/>
            </a:spcBef>
            <a:spcAft>
              <a:spcPct val="35000"/>
            </a:spcAft>
          </a:pPr>
          <a:r>
            <a:rPr lang="en-US" sz="2000" kern="1200" dirty="0" smtClean="0"/>
            <a:t>2. Pre-Eligibility Mentorship -Selection of Advisor After Mutual Consensus of Business School and Secretariat (Optional Visit)</a:t>
          </a:r>
          <a:endParaRPr lang="en-US" sz="2000" kern="1200" dirty="0"/>
        </a:p>
      </dsp:txBody>
      <dsp:txXfrm rot="10800000">
        <a:off x="0" y="752553"/>
        <a:ext cx="7258049" cy="686997"/>
      </dsp:txXfrm>
    </dsp:sp>
    <dsp:sp modelId="{248F23DE-32EB-4B17-93CF-A5273C468921}">
      <dsp:nvSpPr>
        <dsp:cNvPr id="0" name=""/>
        <dsp:cNvSpPr/>
      </dsp:nvSpPr>
      <dsp:spPr>
        <a:xfrm rot="10800000">
          <a:off x="0" y="0"/>
          <a:ext cx="7258049" cy="775452"/>
        </a:xfrm>
        <a:prstGeom prst="upArrowCallou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t>1. Formal Application Received by NBEAC Secretariat</a:t>
          </a:r>
          <a:endParaRPr lang="en-US" sz="2000" kern="1200" dirty="0"/>
        </a:p>
      </dsp:txBody>
      <dsp:txXfrm rot="10800000">
        <a:off x="0" y="0"/>
        <a:ext cx="7258049" cy="50386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r>
              <a:rPr lang="en-US" dirty="0" smtClean="0"/>
              <a:t>7/24/2017</a:t>
            </a:r>
            <a:endParaRPr lang="en-US" dirty="0"/>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Tree>
    <p:extLst>
      <p:ext uri="{BB962C8B-B14F-4D97-AF65-F5344CB8AC3E}">
        <p14:creationId xmlns:p14="http://schemas.microsoft.com/office/powerpoint/2010/main" val="5548994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dirty="0"/>
          </a:p>
        </p:txBody>
      </p:sp>
      <p:sp>
        <p:nvSpPr>
          <p:cNvPr id="3" name="Date Placeholder 2"/>
          <p:cNvSpPr>
            <a:spLocks noGrp="1"/>
          </p:cNvSpPr>
          <p:nvPr>
            <p:ph type="dt" idx="1"/>
          </p:nvPr>
        </p:nvSpPr>
        <p:spPr>
          <a:xfrm>
            <a:off x="3995217" y="0"/>
            <a:ext cx="3056414" cy="465455"/>
          </a:xfrm>
          <a:prstGeom prst="rect">
            <a:avLst/>
          </a:prstGeom>
        </p:spPr>
        <p:txBody>
          <a:bodyPr vert="horz" lIns="93497" tIns="46749" rIns="93497" bIns="46749" rtlCol="0"/>
          <a:lstStyle>
            <a:lvl1pPr algn="r">
              <a:defRPr sz="1200"/>
            </a:lvl1pPr>
          </a:lstStyle>
          <a:p>
            <a:fld id="{D45CF64C-839D-4CCD-9930-52AFCC043B1E}" type="datetimeFigureOut">
              <a:rPr lang="en-US" smtClean="0"/>
              <a:pPr/>
              <a:t>7/21/2017</a:t>
            </a:fld>
            <a:endParaRPr lang="en-US" dirty="0"/>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97" tIns="46749" rIns="93497" bIns="46749" rtlCol="0" anchor="ctr"/>
          <a:lstStyle/>
          <a:p>
            <a:endParaRPr lang="en-US" dirty="0"/>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7" tIns="46749" rIns="93497" bIns="467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95217" y="8842029"/>
            <a:ext cx="3056414" cy="465455"/>
          </a:xfrm>
          <a:prstGeom prst="rect">
            <a:avLst/>
          </a:prstGeom>
        </p:spPr>
        <p:txBody>
          <a:bodyPr vert="horz" lIns="93497" tIns="46749" rIns="93497" bIns="46749" rtlCol="0" anchor="b"/>
          <a:lstStyle>
            <a:lvl1pPr algn="r">
              <a:defRPr sz="1200"/>
            </a:lvl1pPr>
          </a:lstStyle>
          <a:p>
            <a:fld id="{A55F3F21-9825-420B-A0AD-413D6BC621F5}" type="slidenum">
              <a:rPr lang="en-US" smtClean="0"/>
              <a:pPr/>
              <a:t>‹#›</a:t>
            </a:fld>
            <a:endParaRPr lang="en-US" dirty="0"/>
          </a:p>
        </p:txBody>
      </p:sp>
    </p:spTree>
    <p:extLst>
      <p:ext uri="{BB962C8B-B14F-4D97-AF65-F5344CB8AC3E}">
        <p14:creationId xmlns:p14="http://schemas.microsoft.com/office/powerpoint/2010/main" val="2576051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55F3F21-9825-420B-A0AD-413D6BC621F5}" type="slidenum">
              <a:rPr lang="en-US" smtClean="0"/>
              <a:pPr/>
              <a:t>1</a:t>
            </a:fld>
            <a:endParaRPr lang="en-US" dirty="0"/>
          </a:p>
        </p:txBody>
      </p:sp>
    </p:spTree>
    <p:extLst>
      <p:ext uri="{BB962C8B-B14F-4D97-AF65-F5344CB8AC3E}">
        <p14:creationId xmlns:p14="http://schemas.microsoft.com/office/powerpoint/2010/main" val="541478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training is not going to cover re-accreditation and CIR details directly.  </a:t>
            </a:r>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pPr/>
              <a:t>2</a:t>
            </a:fld>
            <a:endParaRPr lang="en-US" dirty="0"/>
          </a:p>
        </p:txBody>
      </p:sp>
    </p:spTree>
    <p:extLst>
      <p:ext uri="{BB962C8B-B14F-4D97-AF65-F5344CB8AC3E}">
        <p14:creationId xmlns:p14="http://schemas.microsoft.com/office/powerpoint/2010/main" val="41359023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55F3F21-9825-420B-A0AD-413D6BC621F5}" type="slidenum">
              <a:rPr lang="en-US" smtClean="0"/>
              <a:pPr/>
              <a:t>6</a:t>
            </a:fld>
            <a:endParaRPr lang="en-US" dirty="0"/>
          </a:p>
        </p:txBody>
      </p:sp>
    </p:spTree>
    <p:extLst>
      <p:ext uri="{BB962C8B-B14F-4D97-AF65-F5344CB8AC3E}">
        <p14:creationId xmlns:p14="http://schemas.microsoft.com/office/powerpoint/2010/main" val="739545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can do group discussion on this slide. </a:t>
            </a:r>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pPr/>
              <a:t>13</a:t>
            </a:fld>
            <a:endParaRPr lang="en-US" dirty="0"/>
          </a:p>
        </p:txBody>
      </p:sp>
    </p:spTree>
    <p:extLst>
      <p:ext uri="{BB962C8B-B14F-4D97-AF65-F5344CB8AC3E}">
        <p14:creationId xmlns:p14="http://schemas.microsoft.com/office/powerpoint/2010/main" val="63697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is a C/P from the rubric. SANIA will have these lists in X</a:t>
            </a:r>
            <a:r>
              <a:rPr lang="en-US" baseline="0" dirty="0" smtClean="0"/>
              <a:t> category document)</a:t>
            </a:r>
            <a:endParaRPr lang="en-US" dirty="0" smtClean="0"/>
          </a:p>
          <a:p>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solidFill>
                  <a:prstClr val="black"/>
                </a:solidFill>
              </a:rPr>
              <a:pPr/>
              <a:t>23</a:t>
            </a:fld>
            <a:endParaRPr lang="en-US" dirty="0">
              <a:solidFill>
                <a:prstClr val="black"/>
              </a:solidFill>
            </a:endParaRPr>
          </a:p>
        </p:txBody>
      </p:sp>
    </p:spTree>
    <p:extLst>
      <p:ext uri="{BB962C8B-B14F-4D97-AF65-F5344CB8AC3E}">
        <p14:creationId xmlns:p14="http://schemas.microsoft.com/office/powerpoint/2010/main" val="743490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55F3F21-9825-420B-A0AD-413D6BC621F5}" type="slidenum">
              <a:rPr lang="en-US" smtClean="0"/>
              <a:pPr/>
              <a:t>30</a:t>
            </a:fld>
            <a:endParaRPr lang="en-US" dirty="0"/>
          </a:p>
        </p:txBody>
      </p:sp>
    </p:spTree>
    <p:extLst>
      <p:ext uri="{BB962C8B-B14F-4D97-AF65-F5344CB8AC3E}">
        <p14:creationId xmlns:p14="http://schemas.microsoft.com/office/powerpoint/2010/main" val="1206040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55F3F21-9825-420B-A0AD-413D6BC621F5}" type="slidenum">
              <a:rPr lang="en-US" smtClean="0"/>
              <a:pPr/>
              <a:t>38</a:t>
            </a:fld>
            <a:endParaRPr lang="en-US" dirty="0"/>
          </a:p>
        </p:txBody>
      </p:sp>
    </p:spTree>
    <p:extLst>
      <p:ext uri="{BB962C8B-B14F-4D97-AF65-F5344CB8AC3E}">
        <p14:creationId xmlns:p14="http://schemas.microsoft.com/office/powerpoint/2010/main" val="1728677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solidFill>
                  <a:prstClr val="black"/>
                </a:solidFill>
              </a:rPr>
              <a:pPr/>
              <a:t>51</a:t>
            </a:fld>
            <a:endParaRPr lang="en-US" dirty="0">
              <a:solidFill>
                <a:prstClr val="black"/>
              </a:solidFill>
            </a:endParaRPr>
          </a:p>
        </p:txBody>
      </p:sp>
    </p:spTree>
    <p:extLst>
      <p:ext uri="{BB962C8B-B14F-4D97-AF65-F5344CB8AC3E}">
        <p14:creationId xmlns:p14="http://schemas.microsoft.com/office/powerpoint/2010/main" val="3159582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is a C/P from the rubric. SANIA will have these lists in X</a:t>
            </a:r>
            <a:r>
              <a:rPr lang="en-US" baseline="0" dirty="0" smtClean="0"/>
              <a:t> category document)</a:t>
            </a:r>
            <a:endParaRPr lang="en-US" dirty="0" smtClean="0"/>
          </a:p>
          <a:p>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solidFill>
                  <a:prstClr val="black"/>
                </a:solidFill>
              </a:rPr>
              <a:pPr/>
              <a:t>76</a:t>
            </a:fld>
            <a:endParaRPr lang="en-US" dirty="0">
              <a:solidFill>
                <a:prstClr val="black"/>
              </a:solidFill>
            </a:endParaRPr>
          </a:p>
        </p:txBody>
      </p:sp>
    </p:spTree>
    <p:extLst>
      <p:ext uri="{BB962C8B-B14F-4D97-AF65-F5344CB8AC3E}">
        <p14:creationId xmlns:p14="http://schemas.microsoft.com/office/powerpoint/2010/main" val="2708082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is a C/P from the rubric. SANIA will have these lists in X</a:t>
            </a:r>
            <a:r>
              <a:rPr lang="en-US" baseline="0" dirty="0" smtClean="0"/>
              <a:t> category document)</a:t>
            </a:r>
            <a:endParaRPr lang="en-US" dirty="0" smtClean="0"/>
          </a:p>
          <a:p>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solidFill>
                  <a:prstClr val="black"/>
                </a:solidFill>
              </a:rPr>
              <a:pPr/>
              <a:t>83</a:t>
            </a:fld>
            <a:endParaRPr lang="en-US" dirty="0">
              <a:solidFill>
                <a:prstClr val="black"/>
              </a:solidFill>
            </a:endParaRPr>
          </a:p>
        </p:txBody>
      </p:sp>
    </p:spTree>
    <p:extLst>
      <p:ext uri="{BB962C8B-B14F-4D97-AF65-F5344CB8AC3E}">
        <p14:creationId xmlns:p14="http://schemas.microsoft.com/office/powerpoint/2010/main" val="2586652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is a C/P from the rubric. SANIA will have these lists in X</a:t>
            </a:r>
            <a:r>
              <a:rPr lang="en-US" baseline="0" dirty="0" smtClean="0"/>
              <a:t> category document)</a:t>
            </a:r>
            <a:endParaRPr lang="en-US" dirty="0" smtClean="0"/>
          </a:p>
          <a:p>
            <a:endParaRPr lang="en-US" dirty="0"/>
          </a:p>
        </p:txBody>
      </p:sp>
      <p:sp>
        <p:nvSpPr>
          <p:cNvPr id="4" name="Slide Number Placeholder 3"/>
          <p:cNvSpPr>
            <a:spLocks noGrp="1"/>
          </p:cNvSpPr>
          <p:nvPr>
            <p:ph type="sldNum" sz="quarter" idx="10"/>
          </p:nvPr>
        </p:nvSpPr>
        <p:spPr/>
        <p:txBody>
          <a:bodyPr/>
          <a:lstStyle/>
          <a:p>
            <a:fld id="{A55F3F21-9825-420B-A0AD-413D6BC621F5}" type="slidenum">
              <a:rPr lang="en-US" smtClean="0">
                <a:solidFill>
                  <a:prstClr val="black"/>
                </a:solidFill>
              </a:rPr>
              <a:pPr/>
              <a:t>88</a:t>
            </a:fld>
            <a:endParaRPr lang="en-US" dirty="0">
              <a:solidFill>
                <a:prstClr val="black"/>
              </a:solidFill>
            </a:endParaRPr>
          </a:p>
        </p:txBody>
      </p:sp>
    </p:spTree>
    <p:extLst>
      <p:ext uri="{BB962C8B-B14F-4D97-AF65-F5344CB8AC3E}">
        <p14:creationId xmlns:p14="http://schemas.microsoft.com/office/powerpoint/2010/main" val="1417565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55F3F21-9825-420B-A0AD-413D6BC621F5}" type="slidenum">
              <a:rPr lang="en-US" smtClean="0"/>
              <a:pPr/>
              <a:t>99</a:t>
            </a:fld>
            <a:endParaRPr lang="en-US" dirty="0"/>
          </a:p>
        </p:txBody>
      </p:sp>
    </p:spTree>
    <p:extLst>
      <p:ext uri="{BB962C8B-B14F-4D97-AF65-F5344CB8AC3E}">
        <p14:creationId xmlns:p14="http://schemas.microsoft.com/office/powerpoint/2010/main" val="4146369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A667FA8-042B-4086-90AE-38379AB7E9B8}" type="datetime1">
              <a:rPr lang="en-US" smtClean="0"/>
              <a:t>7/21/2017</a:t>
            </a:fld>
            <a:endParaRPr lang="en-US" dirty="0"/>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dirty="0"/>
          </a:p>
        </p:txBody>
      </p:sp>
      <p:sp>
        <p:nvSpPr>
          <p:cNvPr id="6" name="Slide Number Placeholder 5"/>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912402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033546-EE17-4D69-AD4D-148E86063D7F}" type="datetime1">
              <a:rPr lang="en-US" smtClean="0"/>
              <a:t>7/21/2017</a:t>
            </a:fld>
            <a:endParaRPr lang="en-US" dirty="0"/>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dirty="0"/>
          </a:p>
        </p:txBody>
      </p:sp>
      <p:sp>
        <p:nvSpPr>
          <p:cNvPr id="6" name="Slide Number Placeholder 5"/>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219231417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E243E2-C150-4657-BA86-9E68BB73D37F}" type="datetime1">
              <a:rPr lang="en-US" smtClean="0"/>
              <a:t>7/21/2017</a:t>
            </a:fld>
            <a:endParaRPr lang="en-US" dirty="0"/>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dirty="0"/>
          </a:p>
        </p:txBody>
      </p:sp>
      <p:sp>
        <p:nvSpPr>
          <p:cNvPr id="6" name="Slide Number Placeholder 5"/>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1036109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CA09540-84DC-4DC6-8F13-EE45863AF311}" type="datetime1">
              <a:rPr lang="en-US" smtClean="0"/>
              <a:t>7/21/2017</a:t>
            </a:fld>
            <a:endParaRPr lang="en-US" dirty="0"/>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dirty="0"/>
          </a:p>
        </p:txBody>
      </p:sp>
      <p:sp>
        <p:nvSpPr>
          <p:cNvPr id="7" name="Slide Number Placeholder 6"/>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31176554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2177036-5A41-4124-A0AC-685FEB2E1DE9}" type="datetime1">
              <a:rPr lang="en-US" smtClean="0"/>
              <a:t>7/21/2017</a:t>
            </a:fld>
            <a:endParaRPr lang="en-US" dirty="0"/>
          </a:p>
        </p:txBody>
      </p:sp>
      <p:sp>
        <p:nvSpPr>
          <p:cNvPr id="8" name="Footer Placeholder 7"/>
          <p:cNvSpPr>
            <a:spLocks noGrp="1"/>
          </p:cNvSpPr>
          <p:nvPr>
            <p:ph type="ftr" sz="quarter" idx="11"/>
          </p:nvPr>
        </p:nvSpPr>
        <p:spPr/>
        <p:txBody>
          <a:bodyPr/>
          <a:lstStyle/>
          <a:p>
            <a:r>
              <a:rPr lang="en-US" smtClean="0"/>
              <a:t>Sadia Nadeem &amp; Asfia Obaid, NBEAC Training 2017</a:t>
            </a:r>
            <a:endParaRPr lang="en-US" dirty="0"/>
          </a:p>
        </p:txBody>
      </p:sp>
      <p:sp>
        <p:nvSpPr>
          <p:cNvPr id="9" name="Slide Number Placeholder 8"/>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4068916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B9E1BA-6B1B-4EF0-A549-8858CB3A759B}" type="datetime1">
              <a:rPr lang="en-US" smtClean="0"/>
              <a:t>7/21/2017</a:t>
            </a:fld>
            <a:endParaRPr lang="en-US" dirty="0"/>
          </a:p>
        </p:txBody>
      </p:sp>
      <p:sp>
        <p:nvSpPr>
          <p:cNvPr id="4" name="Footer Placeholder 3"/>
          <p:cNvSpPr>
            <a:spLocks noGrp="1"/>
          </p:cNvSpPr>
          <p:nvPr>
            <p:ph type="ftr" sz="quarter" idx="11"/>
          </p:nvPr>
        </p:nvSpPr>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2082160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766C2A-C132-4F15-B72A-AFC41481CF4B}" type="datetime1">
              <a:rPr lang="en-US" smtClean="0"/>
              <a:t>7/21/2017</a:t>
            </a:fld>
            <a:endParaRPr lang="en-US" dirty="0"/>
          </a:p>
        </p:txBody>
      </p:sp>
      <p:sp>
        <p:nvSpPr>
          <p:cNvPr id="3" name="Footer Placeholder 2"/>
          <p:cNvSpPr>
            <a:spLocks noGrp="1"/>
          </p:cNvSpPr>
          <p:nvPr>
            <p:ph type="ftr" sz="quarter" idx="11"/>
          </p:nvPr>
        </p:nvSpPr>
        <p:spPr/>
        <p:txBody>
          <a:bodyPr/>
          <a:lstStyle/>
          <a:p>
            <a:r>
              <a:rPr lang="en-US" smtClean="0"/>
              <a:t>Sadia Nadeem &amp; Asfia Obaid, NBEAC Training 2017</a:t>
            </a:r>
            <a:endParaRPr lang="en-US" dirty="0"/>
          </a:p>
        </p:txBody>
      </p:sp>
      <p:sp>
        <p:nvSpPr>
          <p:cNvPr id="4" name="Slide Number Placeholder 3"/>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4216488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BBDE87-BB91-4F06-8025-65BE2F15C555}" type="datetime1">
              <a:rPr lang="en-US" smtClean="0"/>
              <a:t>7/21/2017</a:t>
            </a:fld>
            <a:endParaRPr lang="en-US" dirty="0"/>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dirty="0"/>
          </a:p>
        </p:txBody>
      </p:sp>
      <p:sp>
        <p:nvSpPr>
          <p:cNvPr id="7" name="Slide Number Placeholder 6"/>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4278383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95F45B-9730-482E-AA47-757EB71990A7}" type="datetime1">
              <a:rPr lang="en-US" smtClean="0"/>
              <a:t>7/21/2017</a:t>
            </a:fld>
            <a:endParaRPr lang="en-US" dirty="0"/>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dirty="0"/>
          </a:p>
        </p:txBody>
      </p:sp>
      <p:sp>
        <p:nvSpPr>
          <p:cNvPr id="7" name="Slide Number Placeholder 6"/>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4090679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3495C0-AE6A-4D3B-AB40-42BA87DB5493}" type="datetime1">
              <a:rPr lang="en-US" smtClean="0"/>
              <a:t>7/21/2017</a:t>
            </a:fld>
            <a:endParaRPr lang="en-US" dirty="0"/>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dirty="0"/>
          </a:p>
        </p:txBody>
      </p:sp>
      <p:sp>
        <p:nvSpPr>
          <p:cNvPr id="6" name="Slide Number Placeholder 5"/>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1239680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B3A8FA-6A49-4D06-B529-28DE89919D64}" type="datetime1">
              <a:rPr lang="en-US" smtClean="0"/>
              <a:t>7/21/2017</a:t>
            </a:fld>
            <a:endParaRPr lang="en-US" dirty="0"/>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dirty="0"/>
          </a:p>
        </p:txBody>
      </p:sp>
      <p:sp>
        <p:nvSpPr>
          <p:cNvPr id="6" name="Slide Number Placeholder 5"/>
          <p:cNvSpPr>
            <a:spLocks noGrp="1"/>
          </p:cNvSpPr>
          <p:nvPr>
            <p:ph type="sldNum" sz="quarter" idx="12"/>
          </p:nvPr>
        </p:nvSpPr>
        <p:spPr/>
        <p:txBody>
          <a:body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1933514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8356BC-1D0E-4827-BE77-15E54EE714CE}" type="datetime1">
              <a:rPr lang="en-US" smtClean="0"/>
              <a:t>7/21/2017</a:t>
            </a:fld>
            <a:endParaRPr lang="en-US"/>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a:p>
        </p:txBody>
      </p:sp>
      <p:sp>
        <p:nvSpPr>
          <p:cNvPr id="6" name="Slide Number Placeholder 5"/>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1629952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0A77E8-E376-403F-A05D-2D12AD0657E4}" type="datetime1">
              <a:rPr lang="en-US" smtClean="0"/>
              <a:t>7/21/2017</a:t>
            </a:fld>
            <a:endParaRPr lang="en-US"/>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a:p>
        </p:txBody>
      </p:sp>
      <p:sp>
        <p:nvSpPr>
          <p:cNvPr id="6" name="Slide Number Placeholder 5"/>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2400948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329B9A-B138-4D22-853E-055C17CB0FF6}" type="datetime1">
              <a:rPr lang="en-US" smtClean="0"/>
              <a:t>7/21/2017</a:t>
            </a:fld>
            <a:endParaRPr lang="en-US"/>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a:p>
        </p:txBody>
      </p:sp>
      <p:sp>
        <p:nvSpPr>
          <p:cNvPr id="6" name="Slide Number Placeholder 5"/>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665007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E47ED34-D406-4079-B263-337FA6E7FB03}" type="datetime1">
              <a:rPr lang="en-US" smtClean="0"/>
              <a:t>7/21/2017</a:t>
            </a:fld>
            <a:endParaRPr lang="en-US"/>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a:p>
        </p:txBody>
      </p:sp>
      <p:sp>
        <p:nvSpPr>
          <p:cNvPr id="7" name="Slide Number Placeholder 6"/>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1243242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C174834-298A-4671-9569-5236856E0CBC}" type="datetime1">
              <a:rPr lang="en-US" smtClean="0"/>
              <a:t>7/21/2017</a:t>
            </a:fld>
            <a:endParaRPr lang="en-US"/>
          </a:p>
        </p:txBody>
      </p:sp>
      <p:sp>
        <p:nvSpPr>
          <p:cNvPr id="8" name="Footer Placeholder 7"/>
          <p:cNvSpPr>
            <a:spLocks noGrp="1"/>
          </p:cNvSpPr>
          <p:nvPr>
            <p:ph type="ftr" sz="quarter" idx="11"/>
          </p:nvPr>
        </p:nvSpPr>
        <p:spPr/>
        <p:txBody>
          <a:bodyPr/>
          <a:lstStyle/>
          <a:p>
            <a:r>
              <a:rPr lang="en-US" smtClean="0"/>
              <a:t>Sadia Nadeem &amp; Asfia Obaid, NBEAC Training 2017</a:t>
            </a:r>
            <a:endParaRPr lang="en-US"/>
          </a:p>
        </p:txBody>
      </p:sp>
      <p:sp>
        <p:nvSpPr>
          <p:cNvPr id="9" name="Slide Number Placeholder 8"/>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2203368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06DA51-0306-42EB-837A-F458D7390302}" type="datetime1">
              <a:rPr lang="en-US" smtClean="0"/>
              <a:t>7/21/2017</a:t>
            </a:fld>
            <a:endParaRPr lang="en-US"/>
          </a:p>
        </p:txBody>
      </p:sp>
      <p:sp>
        <p:nvSpPr>
          <p:cNvPr id="4" name="Footer Placeholder 3"/>
          <p:cNvSpPr>
            <a:spLocks noGrp="1"/>
          </p:cNvSpPr>
          <p:nvPr>
            <p:ph type="ftr" sz="quarter" idx="11"/>
          </p:nvPr>
        </p:nvSpPr>
        <p:spPr/>
        <p:txBody>
          <a:bodyPr/>
          <a:lstStyle/>
          <a:p>
            <a:r>
              <a:rPr lang="en-US" smtClean="0"/>
              <a:t>Sadia Nadeem &amp; Asfia Obaid, NBEAC Training 2017</a:t>
            </a:r>
            <a:endParaRPr lang="en-US"/>
          </a:p>
        </p:txBody>
      </p:sp>
      <p:sp>
        <p:nvSpPr>
          <p:cNvPr id="5" name="Slide Number Placeholder 4"/>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11270243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842DDA-A616-4C31-9BAB-757C69DBCF44}" type="datetime1">
              <a:rPr lang="en-US" smtClean="0"/>
              <a:t>7/21/2017</a:t>
            </a:fld>
            <a:endParaRPr lang="en-US"/>
          </a:p>
        </p:txBody>
      </p:sp>
      <p:sp>
        <p:nvSpPr>
          <p:cNvPr id="3" name="Footer Placeholder 2"/>
          <p:cNvSpPr>
            <a:spLocks noGrp="1"/>
          </p:cNvSpPr>
          <p:nvPr>
            <p:ph type="ftr" sz="quarter" idx="11"/>
          </p:nvPr>
        </p:nvSpPr>
        <p:spPr/>
        <p:txBody>
          <a:bodyPr/>
          <a:lstStyle/>
          <a:p>
            <a:r>
              <a:rPr lang="en-US" smtClean="0"/>
              <a:t>Sadia Nadeem &amp; Asfia Obaid, NBEAC Training 2017</a:t>
            </a:r>
            <a:endParaRPr lang="en-US"/>
          </a:p>
        </p:txBody>
      </p:sp>
      <p:sp>
        <p:nvSpPr>
          <p:cNvPr id="4" name="Slide Number Placeholder 3"/>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38930059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257811-35CD-4793-B5C6-B398049C00C5}" type="datetime1">
              <a:rPr lang="en-US" smtClean="0"/>
              <a:t>7/21/2017</a:t>
            </a:fld>
            <a:endParaRPr lang="en-US"/>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a:p>
        </p:txBody>
      </p:sp>
      <p:sp>
        <p:nvSpPr>
          <p:cNvPr id="7" name="Slide Number Placeholder 6"/>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37395087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9E6547-BFA6-4CE4-A07B-20CE85D11098}" type="datetime1">
              <a:rPr lang="en-US" smtClean="0"/>
              <a:t>7/21/2017</a:t>
            </a:fld>
            <a:endParaRPr lang="en-US"/>
          </a:p>
        </p:txBody>
      </p:sp>
      <p:sp>
        <p:nvSpPr>
          <p:cNvPr id="6" name="Footer Placeholder 5"/>
          <p:cNvSpPr>
            <a:spLocks noGrp="1"/>
          </p:cNvSpPr>
          <p:nvPr>
            <p:ph type="ftr" sz="quarter" idx="11"/>
          </p:nvPr>
        </p:nvSpPr>
        <p:spPr/>
        <p:txBody>
          <a:bodyPr/>
          <a:lstStyle/>
          <a:p>
            <a:r>
              <a:rPr lang="en-US" smtClean="0"/>
              <a:t>Sadia Nadeem &amp; Asfia Obaid, NBEAC Training 2017</a:t>
            </a:r>
            <a:endParaRPr lang="en-US"/>
          </a:p>
        </p:txBody>
      </p:sp>
      <p:sp>
        <p:nvSpPr>
          <p:cNvPr id="7" name="Slide Number Placeholder 6"/>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14096294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E34D07-7C2E-43E3-A1CC-33508789CC31}" type="datetime1">
              <a:rPr lang="en-US" smtClean="0"/>
              <a:t>7/21/2017</a:t>
            </a:fld>
            <a:endParaRPr lang="en-US"/>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a:p>
        </p:txBody>
      </p:sp>
      <p:sp>
        <p:nvSpPr>
          <p:cNvPr id="6" name="Slide Number Placeholder 5"/>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24218376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9DA4F-6768-4FB5-84CC-B0763342EC9C}" type="datetime1">
              <a:rPr lang="en-US" smtClean="0"/>
              <a:t>7/21/2017</a:t>
            </a:fld>
            <a:endParaRPr lang="en-US"/>
          </a:p>
        </p:txBody>
      </p:sp>
      <p:sp>
        <p:nvSpPr>
          <p:cNvPr id="5" name="Footer Placeholder 4"/>
          <p:cNvSpPr>
            <a:spLocks noGrp="1"/>
          </p:cNvSpPr>
          <p:nvPr>
            <p:ph type="ftr" sz="quarter" idx="11"/>
          </p:nvPr>
        </p:nvSpPr>
        <p:spPr/>
        <p:txBody>
          <a:bodyPr/>
          <a:lstStyle/>
          <a:p>
            <a:r>
              <a:rPr lang="en-US" smtClean="0"/>
              <a:t>Sadia Nadeem &amp; Asfia Obaid, NBEAC Training 2017</a:t>
            </a:r>
            <a:endParaRPr lang="en-US"/>
          </a:p>
        </p:txBody>
      </p:sp>
      <p:sp>
        <p:nvSpPr>
          <p:cNvPr id="6" name="Slide Number Placeholder 5"/>
          <p:cNvSpPr>
            <a:spLocks noGrp="1"/>
          </p:cNvSpPr>
          <p:nvPr>
            <p:ph type="sldNum" sz="quarter" idx="12"/>
          </p:nvPr>
        </p:nvSpPr>
        <p:spPr/>
        <p:txBody>
          <a:bodyPr/>
          <a:lstStyle/>
          <a:p>
            <a:fld id="{9BCEDE68-D855-4F4E-A0ED-C0CCB206D097}" type="slidenum">
              <a:rPr lang="en-US" smtClean="0"/>
              <a:t>‹#›</a:t>
            </a:fld>
            <a:endParaRPr lang="en-US"/>
          </a:p>
        </p:txBody>
      </p:sp>
    </p:spTree>
    <p:extLst>
      <p:ext uri="{BB962C8B-B14F-4D97-AF65-F5344CB8AC3E}">
        <p14:creationId xmlns:p14="http://schemas.microsoft.com/office/powerpoint/2010/main" val="50983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347BBA-576F-4968-8385-F691EA03DFDB}" type="datetime1">
              <a:rPr lang="en-US" smtClean="0"/>
              <a:t>7/21/2017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Sadia Nadeem &amp; Asfia Obaid, NBEAC Training 2017</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53FB2-44D2-47B4-88D5-FF61BBAA13A1}" type="slidenum">
              <a:rPr lang="en-US" smtClean="0"/>
              <a:pPr/>
              <a:t>‹#›</a:t>
            </a:fld>
            <a:endParaRPr lang="en-US" dirty="0"/>
          </a:p>
        </p:txBody>
      </p:sp>
    </p:spTree>
    <p:extLst>
      <p:ext uri="{BB962C8B-B14F-4D97-AF65-F5344CB8AC3E}">
        <p14:creationId xmlns:p14="http://schemas.microsoft.com/office/powerpoint/2010/main" val="1458034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3D9E3E-9781-4132-8ABE-DD5826768E61}" type="datetime1">
              <a:rPr lang="en-US" smtClean="0"/>
              <a:t>7/21/2017</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Sadia Nadeem &amp; Asfia Obaid, NBEAC Training 2017</a:t>
            </a: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CEDE68-D855-4F4E-A0ED-C0CCB206D097}" type="slidenum">
              <a:rPr lang="en-US" smtClean="0"/>
              <a:t>‹#›</a:t>
            </a:fld>
            <a:endParaRPr lang="en-US"/>
          </a:p>
        </p:txBody>
      </p:sp>
    </p:spTree>
    <p:extLst>
      <p:ext uri="{BB962C8B-B14F-4D97-AF65-F5344CB8AC3E}">
        <p14:creationId xmlns:p14="http://schemas.microsoft.com/office/powerpoint/2010/main" val="24683326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462417" cy="6854422"/>
          </a:xfrm>
          <a:prstGeom prst="rect">
            <a:avLst/>
          </a:prstGeom>
        </p:spPr>
      </p:pic>
      <p:sp>
        <p:nvSpPr>
          <p:cNvPr id="3" name="Content Placeholder 2"/>
          <p:cNvSpPr>
            <a:spLocks noGrp="1"/>
          </p:cNvSpPr>
          <p:nvPr>
            <p:ph sz="quarter" idx="1"/>
          </p:nvPr>
        </p:nvSpPr>
        <p:spPr>
          <a:xfrm>
            <a:off x="685800" y="1467341"/>
            <a:ext cx="8458200" cy="2037859"/>
          </a:xfrm>
        </p:spPr>
        <p:txBody>
          <a:bodyPr>
            <a:normAutofit fontScale="92500" lnSpcReduction="10000"/>
          </a:bodyPr>
          <a:lstStyle/>
          <a:p>
            <a:endParaRPr lang="en-US" dirty="0" smtClean="0"/>
          </a:p>
          <a:p>
            <a:pPr marL="0" indent="0" algn="ctr">
              <a:buNone/>
            </a:pPr>
            <a:r>
              <a:rPr lang="en-US" b="1" dirty="0" smtClean="0"/>
              <a:t>NBEAC Training</a:t>
            </a:r>
          </a:p>
          <a:p>
            <a:pPr marL="0" indent="0" algn="ctr">
              <a:buNone/>
            </a:pPr>
            <a:r>
              <a:rPr lang="en-US" b="1" u="sng" dirty="0" smtClean="0"/>
              <a:t>Understanding </a:t>
            </a:r>
            <a:r>
              <a:rPr lang="en-US" b="1" u="sng" dirty="0"/>
              <a:t>and Preparing for </a:t>
            </a:r>
            <a:r>
              <a:rPr lang="en-US" b="1" u="sng" dirty="0" smtClean="0"/>
              <a:t>Accreditation</a:t>
            </a:r>
          </a:p>
          <a:p>
            <a:pPr marL="0" indent="0" algn="ctr">
              <a:buNone/>
            </a:pPr>
            <a:r>
              <a:rPr lang="en-US" dirty="0" smtClean="0"/>
              <a:t>24-25 July, 2017</a:t>
            </a:r>
          </a:p>
          <a:p>
            <a:pPr marL="0" indent="0" algn="ctr">
              <a:buNone/>
            </a:pPr>
            <a:endParaRPr lang="en-US" b="1" dirty="0" smtClean="0"/>
          </a:p>
          <a:p>
            <a:pPr marL="0" indent="0" algn="ctr">
              <a:buNone/>
            </a:pPr>
            <a:endParaRPr lang="en-US" b="1" dirty="0" smtClean="0"/>
          </a:p>
        </p:txBody>
      </p:sp>
      <p:sp>
        <p:nvSpPr>
          <p:cNvPr id="2" name="Footer Placeholder 1"/>
          <p:cNvSpPr>
            <a:spLocks noGrp="1"/>
          </p:cNvSpPr>
          <p:nvPr>
            <p:ph type="ftr" sz="quarter" idx="11"/>
          </p:nvPr>
        </p:nvSpPr>
        <p:spPr>
          <a:xfrm>
            <a:off x="3657600" y="6294437"/>
            <a:ext cx="2286000" cy="365125"/>
          </a:xfrm>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a:t>
            </a:fld>
            <a:endParaRPr lang="en-US" dirty="0"/>
          </a:p>
        </p:txBody>
      </p:sp>
      <p:sp>
        <p:nvSpPr>
          <p:cNvPr id="9" name="Date Placeholder 8"/>
          <p:cNvSpPr>
            <a:spLocks noGrp="1"/>
          </p:cNvSpPr>
          <p:nvPr>
            <p:ph type="dt" sz="half" idx="10"/>
          </p:nvPr>
        </p:nvSpPr>
        <p:spPr/>
        <p:txBody>
          <a:bodyPr/>
          <a:lstStyle/>
          <a:p>
            <a:r>
              <a:rPr lang="en-US" smtClean="0"/>
              <a:t>24-25 July, 2017</a:t>
            </a:r>
            <a:endParaRPr lang="en-US" dirty="0"/>
          </a:p>
        </p:txBody>
      </p:sp>
      <p:graphicFrame>
        <p:nvGraphicFramePr>
          <p:cNvPr id="10" name="Table 9"/>
          <p:cNvGraphicFramePr>
            <a:graphicFrameLocks noGrp="1"/>
          </p:cNvGraphicFramePr>
          <p:nvPr>
            <p:extLst/>
          </p:nvPr>
        </p:nvGraphicFramePr>
        <p:xfrm>
          <a:off x="1524000" y="3808211"/>
          <a:ext cx="7467602" cy="1188720"/>
        </p:xfrm>
        <a:graphic>
          <a:graphicData uri="http://schemas.openxmlformats.org/drawingml/2006/table">
            <a:tbl>
              <a:tblPr firstRow="1" bandRow="1">
                <a:tableStyleId>{2D5ABB26-0587-4C30-8999-92F81FD0307C}</a:tableStyleId>
              </a:tblPr>
              <a:tblGrid>
                <a:gridCol w="3733800"/>
                <a:gridCol w="3733802"/>
              </a:tblGrid>
              <a:tr h="76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Dr. Sadia Nadeem,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FAST School of Management, NUCES,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Islamabad</a:t>
                      </a:r>
                    </a:p>
                    <a:p>
                      <a:pPr algn="l"/>
                      <a:endParaRPr lang="en-US" b="1"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Dr. Asfia Obaid,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NUST Business School, NUST,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Islamabad</a:t>
                      </a:r>
                    </a:p>
                    <a:p>
                      <a:pPr algn="l"/>
                      <a:endParaRPr lang="en-US" b="1" i="1" dirty="0"/>
                    </a:p>
                  </a:txBody>
                  <a:tcPr/>
                </a:tc>
              </a:tr>
            </a:tbl>
          </a:graphicData>
        </a:graphic>
      </p:graphicFrame>
    </p:spTree>
    <p:extLst>
      <p:ext uri="{BB962C8B-B14F-4D97-AF65-F5344CB8AC3E}">
        <p14:creationId xmlns:p14="http://schemas.microsoft.com/office/powerpoint/2010/main" val="3247327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solidFill>
                  <a:srgbClr val="0070C0"/>
                </a:solidFill>
              </a:rPr>
              <a:t>Reasons for Gathering: Learning Outcomes</a:t>
            </a:r>
            <a:endParaRPr lang="en-US" sz="4000" dirty="0">
              <a:solidFill>
                <a:srgbClr val="0070C0"/>
              </a:solidFill>
            </a:endParaRPr>
          </a:p>
        </p:txBody>
      </p:sp>
      <p:sp>
        <p:nvSpPr>
          <p:cNvPr id="3" name="Content Placeholder 2"/>
          <p:cNvSpPr>
            <a:spLocks noGrp="1"/>
          </p:cNvSpPr>
          <p:nvPr>
            <p:ph idx="1"/>
          </p:nvPr>
        </p:nvSpPr>
        <p:spPr>
          <a:xfrm>
            <a:off x="423553" y="1434461"/>
            <a:ext cx="8229600" cy="4221163"/>
          </a:xfrm>
        </p:spPr>
        <p:txBody>
          <a:bodyPr/>
          <a:lstStyle/>
          <a:p>
            <a:pPr lvl="0"/>
            <a:r>
              <a:rPr lang="en-US" sz="2800" dirty="0"/>
              <a:t>Develop an in-depth understanding of the accreditation process</a:t>
            </a:r>
          </a:p>
          <a:p>
            <a:pPr lvl="0"/>
            <a:r>
              <a:rPr lang="en-US" sz="2800" dirty="0"/>
              <a:t>Improve the ability to complete the registration application</a:t>
            </a:r>
          </a:p>
          <a:p>
            <a:pPr lvl="0"/>
            <a:r>
              <a:rPr lang="en-US" sz="2800" dirty="0"/>
              <a:t>Enhance knowledge of documents required for completing the SAR</a:t>
            </a:r>
          </a:p>
          <a:p>
            <a:pPr lvl="0"/>
            <a:r>
              <a:rPr lang="en-US" sz="2800" dirty="0"/>
              <a:t>Improve the ability to complete the SAR</a:t>
            </a:r>
          </a:p>
          <a:p>
            <a:pPr lvl="0"/>
            <a:r>
              <a:rPr lang="en-US" sz="2800" dirty="0"/>
              <a:t>Refine the capability to arrange a Peer Review Visit</a:t>
            </a:r>
          </a:p>
          <a:p>
            <a:endParaRPr lang="en-US" sz="2800" dirty="0" smtClean="0"/>
          </a:p>
          <a:p>
            <a:endParaRPr lang="en-US" dirty="0" smtClean="0"/>
          </a:p>
          <a:p>
            <a:endParaRPr lang="en-US" dirty="0"/>
          </a:p>
        </p:txBody>
      </p:sp>
      <p:sp>
        <p:nvSpPr>
          <p:cNvPr id="4" name="Footer Placeholder 3"/>
          <p:cNvSpPr>
            <a:spLocks noGrp="1"/>
          </p:cNvSpPr>
          <p:nvPr>
            <p:ph type="ftr" sz="quarter" idx="11"/>
          </p:nvPr>
        </p:nvSpPr>
        <p:spPr>
          <a:xfrm>
            <a:off x="2286000" y="6330620"/>
            <a:ext cx="3962400" cy="365125"/>
          </a:xfrm>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2</a:t>
            </a:fld>
            <a:endParaRPr lang="en-US" dirty="0"/>
          </a:p>
        </p:txBody>
      </p:sp>
    </p:spTree>
    <p:extLst>
      <p:ext uri="{BB962C8B-B14F-4D97-AF65-F5344CB8AC3E}">
        <p14:creationId xmlns:p14="http://schemas.microsoft.com/office/powerpoint/2010/main" val="23609283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Two Day Agenda</a:t>
            </a:r>
            <a:endParaRPr lang="en-US" dirty="0">
              <a:solidFill>
                <a:srgbClr val="0070C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741732899"/>
              </p:ext>
            </p:extLst>
          </p:nvPr>
        </p:nvGraphicFramePr>
        <p:xfrm>
          <a:off x="381000" y="1417636"/>
          <a:ext cx="8305800" cy="4899614"/>
        </p:xfrm>
        <a:graphic>
          <a:graphicData uri="http://schemas.openxmlformats.org/drawingml/2006/table">
            <a:tbl>
              <a:tblPr firstRow="1" firstCol="1" bandRow="1">
                <a:tableStyleId>{5C22544A-7EE6-4342-B048-85BDC9FD1C3A}</a:tableStyleId>
              </a:tblPr>
              <a:tblGrid>
                <a:gridCol w="1034894"/>
                <a:gridCol w="2089306"/>
                <a:gridCol w="5181600"/>
              </a:tblGrid>
              <a:tr h="272241">
                <a:tc>
                  <a:txBody>
                    <a:bodyPr/>
                    <a:lstStyle/>
                    <a:p>
                      <a:pPr marL="0" marR="0">
                        <a:lnSpc>
                          <a:spcPct val="107000"/>
                        </a:lnSpc>
                        <a:spcBef>
                          <a:spcPts val="0"/>
                        </a:spcBef>
                        <a:spcAft>
                          <a:spcPts val="0"/>
                        </a:spcAft>
                      </a:pPr>
                      <a:r>
                        <a:rPr lang="en-US" sz="1800" u="sng" dirty="0">
                          <a:effectLst/>
                        </a:rPr>
                        <a:t>Day 1</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557049">
                <a:tc>
                  <a:txBody>
                    <a:bodyPr/>
                    <a:lstStyle/>
                    <a:p>
                      <a:pPr marL="0" marR="0">
                        <a:lnSpc>
                          <a:spcPct val="107000"/>
                        </a:lnSpc>
                        <a:spcBef>
                          <a:spcPts val="0"/>
                        </a:spcBef>
                        <a:spcAft>
                          <a:spcPts val="0"/>
                        </a:spcAft>
                      </a:pPr>
                      <a:r>
                        <a:rPr lang="en-US" sz="1800">
                          <a:effectLst/>
                        </a:rPr>
                        <a:t>Session 1</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9:00 am -10.30 am</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Introduction, philosophy of accreditation and review / discussion of selected appendices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557049">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10.30 am -11:00 am</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Tea Break</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557049">
                <a:tc>
                  <a:txBody>
                    <a:bodyPr/>
                    <a:lstStyle/>
                    <a:p>
                      <a:pPr marL="0" marR="0">
                        <a:lnSpc>
                          <a:spcPct val="107000"/>
                        </a:lnSpc>
                        <a:spcBef>
                          <a:spcPts val="0"/>
                        </a:spcBef>
                        <a:spcAft>
                          <a:spcPts val="0"/>
                        </a:spcAft>
                      </a:pPr>
                      <a:r>
                        <a:rPr lang="en-US" sz="1800">
                          <a:effectLst/>
                        </a:rPr>
                        <a:t>Session 2</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11:00 am </a:t>
                      </a:r>
                      <a:r>
                        <a:rPr lang="en-US" sz="1800" dirty="0" smtClean="0">
                          <a:effectLst/>
                        </a:rPr>
                        <a:t>–</a:t>
                      </a:r>
                      <a:r>
                        <a:rPr lang="en-US" sz="1800" baseline="0" dirty="0" smtClean="0">
                          <a:effectLst/>
                        </a:rPr>
                        <a:t> 1:00</a:t>
                      </a:r>
                      <a:r>
                        <a:rPr lang="en-US" sz="1800" dirty="0" smtClean="0">
                          <a:effectLst/>
                        </a:rPr>
                        <a:t> </a:t>
                      </a:r>
                      <a:r>
                        <a:rPr lang="en-US" sz="1800" dirty="0">
                          <a:effectLst/>
                        </a:rPr>
                        <a:t>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Discussion of Registration form and process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smtClean="0">
                          <a:effectLst/>
                        </a:rPr>
                        <a:t>1:00</a:t>
                      </a:r>
                      <a:r>
                        <a:rPr lang="en-US" sz="1800" baseline="0" dirty="0" smtClean="0">
                          <a:effectLst/>
                        </a:rPr>
                        <a:t> pm </a:t>
                      </a:r>
                      <a:r>
                        <a:rPr lang="en-US" sz="1800" dirty="0" smtClean="0">
                          <a:effectLst/>
                        </a:rPr>
                        <a:t>-2.30 </a:t>
                      </a:r>
                      <a:r>
                        <a:rPr lang="en-US" sz="1800" dirty="0">
                          <a:effectLst/>
                        </a:rPr>
                        <a:t>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Lunch Break</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Session 3</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smtClean="0">
                          <a:effectLst/>
                        </a:rPr>
                        <a:t>2.30 pm – 5:00 </a:t>
                      </a:r>
                      <a:r>
                        <a:rPr lang="en-US" sz="1800" dirty="0">
                          <a:effectLst/>
                        </a:rPr>
                        <a:t>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Discussion on SAR forms (1-3)</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u="sng">
                          <a:effectLst/>
                        </a:rPr>
                        <a:t>Day 2</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1"/>
                    </a:solidFill>
                  </a:tcPr>
                </a:tc>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1"/>
                    </a:solidFill>
                  </a:tcPr>
                </a:tc>
              </a:tr>
              <a:tr h="272241">
                <a:tc>
                  <a:txBody>
                    <a:bodyPr/>
                    <a:lstStyle/>
                    <a:p>
                      <a:pPr marL="0" marR="0">
                        <a:lnSpc>
                          <a:spcPct val="107000"/>
                        </a:lnSpc>
                        <a:spcBef>
                          <a:spcPts val="0"/>
                        </a:spcBef>
                        <a:spcAft>
                          <a:spcPts val="0"/>
                        </a:spcAft>
                      </a:pPr>
                      <a:r>
                        <a:rPr lang="en-US" sz="1800">
                          <a:effectLst/>
                        </a:rPr>
                        <a:t>Session 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9:00 am -11:00 am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Discussion on SAR forms (5-7)</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557049">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11:00 </a:t>
                      </a:r>
                      <a:r>
                        <a:rPr lang="en-US" sz="1800" dirty="0" smtClean="0">
                          <a:effectLst/>
                        </a:rPr>
                        <a:t>am</a:t>
                      </a:r>
                      <a:r>
                        <a:rPr lang="en-US" sz="1800" baseline="0" dirty="0" smtClean="0">
                          <a:effectLst/>
                        </a:rPr>
                        <a:t> -</a:t>
                      </a:r>
                      <a:r>
                        <a:rPr lang="en-US" sz="1800" dirty="0" smtClean="0">
                          <a:effectLst/>
                        </a:rPr>
                        <a:t>11:30 </a:t>
                      </a:r>
                      <a:r>
                        <a:rPr lang="en-US" sz="1800" dirty="0">
                          <a:effectLst/>
                        </a:rPr>
                        <a:t>am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Tea Break</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Session 5</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smtClean="0">
                          <a:effectLst/>
                        </a:rPr>
                        <a:t>11.30 am -12.30 </a:t>
                      </a:r>
                      <a:r>
                        <a:rPr lang="en-US" sz="1800" dirty="0">
                          <a:effectLst/>
                        </a:rPr>
                        <a:t>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Discussion on SAR forms (8-9)</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smtClean="0">
                          <a:effectLst/>
                        </a:rPr>
                        <a:t>12.30  pm - 1.30 </a:t>
                      </a:r>
                      <a:r>
                        <a:rPr lang="en-US" sz="1800" dirty="0">
                          <a:effectLst/>
                        </a:rPr>
                        <a:t>pm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Lunch Break</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Session 6</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smtClean="0">
                          <a:effectLst/>
                        </a:rPr>
                        <a:t>1.30 pm - 3.15 </a:t>
                      </a:r>
                      <a:r>
                        <a:rPr lang="en-US" sz="1800" dirty="0">
                          <a:effectLst/>
                        </a:rPr>
                        <a:t>pm</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Discussion on preparation and conduct of PRT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272241">
                <a:tc>
                  <a:txBody>
                    <a:bodyPr/>
                    <a:lstStyle/>
                    <a:p>
                      <a:pPr marL="0" marR="0">
                        <a:lnSpc>
                          <a:spcPct val="107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a:effectLst/>
                        </a:rPr>
                        <a:t>3.15 pm - </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1800" dirty="0">
                          <a:effectLst/>
                        </a:rPr>
                        <a:t>Closing Ceremony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a:t>
            </a:fld>
            <a:endParaRPr lang="en-US" dirty="0"/>
          </a:p>
        </p:txBody>
      </p:sp>
    </p:spTree>
    <p:extLst>
      <p:ext uri="{BB962C8B-B14F-4D97-AF65-F5344CB8AC3E}">
        <p14:creationId xmlns:p14="http://schemas.microsoft.com/office/powerpoint/2010/main" val="2576227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800" y="1521205"/>
            <a:ext cx="7772400" cy="1470025"/>
          </a:xfrm>
        </p:spPr>
        <p:txBody>
          <a:bodyPr>
            <a:normAutofit fontScale="90000"/>
          </a:bodyPr>
          <a:lstStyle/>
          <a:p>
            <a:r>
              <a:rPr lang="en-US" b="1" dirty="0" smtClean="0">
                <a:solidFill>
                  <a:srgbClr val="0070C0"/>
                </a:solidFill>
              </a:rPr>
              <a:t>Session 1</a:t>
            </a:r>
            <a:br>
              <a:rPr lang="en-US" b="1" dirty="0" smtClean="0">
                <a:solidFill>
                  <a:srgbClr val="0070C0"/>
                </a:solidFill>
              </a:rPr>
            </a:br>
            <a:r>
              <a:rPr lang="en-US" sz="3300" dirty="0">
                <a:latin typeface="+mn-lt"/>
                <a:ea typeface="+mn-ea"/>
                <a:cs typeface="+mn-cs"/>
              </a:rPr>
              <a:t>9:00 am -10.30 am</a:t>
            </a:r>
            <a:r>
              <a:rPr lang="en-US" dirty="0">
                <a:latin typeface="Calibri" panose="020F0502020204030204" pitchFamily="34" charset="0"/>
                <a:ea typeface="Calibri" panose="020F0502020204030204" pitchFamily="34" charset="0"/>
                <a:cs typeface="Arial" panose="020B0604020202020204" pitchFamily="34" charset="0"/>
              </a:rPr>
              <a:t/>
            </a:r>
            <a:br>
              <a:rPr lang="en-US" dirty="0">
                <a:latin typeface="Calibri" panose="020F0502020204030204" pitchFamily="34" charset="0"/>
                <a:ea typeface="Calibri" panose="020F0502020204030204" pitchFamily="34" charset="0"/>
                <a:cs typeface="Arial" panose="020B0604020202020204" pitchFamily="34" charset="0"/>
              </a:rPr>
            </a:br>
            <a:r>
              <a:rPr lang="en-US" b="1" dirty="0" smtClean="0">
                <a:solidFill>
                  <a:srgbClr val="0070C0"/>
                </a:solidFill>
              </a:rPr>
              <a:t/>
            </a:r>
            <a:br>
              <a:rPr lang="en-US" b="1" dirty="0" smtClean="0">
                <a:solidFill>
                  <a:srgbClr val="0070C0"/>
                </a:solidFill>
              </a:rPr>
            </a:br>
            <a:r>
              <a:rPr lang="en-US" b="1" dirty="0" smtClean="0">
                <a:solidFill>
                  <a:srgbClr val="0070C0"/>
                </a:solidFill>
              </a:rPr>
              <a:t> </a:t>
            </a:r>
            <a:endParaRPr lang="en-US" b="1" dirty="0">
              <a:solidFill>
                <a:srgbClr val="0070C0"/>
              </a:solidFill>
            </a:endParaRPr>
          </a:p>
        </p:txBody>
      </p:sp>
      <p:sp>
        <p:nvSpPr>
          <p:cNvPr id="7" name="Subtitle 6"/>
          <p:cNvSpPr>
            <a:spLocks noGrp="1"/>
          </p:cNvSpPr>
          <p:nvPr>
            <p:ph type="subTitle" idx="1"/>
          </p:nvPr>
        </p:nvSpPr>
        <p:spPr>
          <a:xfrm>
            <a:off x="1371600" y="2819400"/>
            <a:ext cx="6400800" cy="1752600"/>
          </a:xfrm>
        </p:spPr>
        <p:txBody>
          <a:bodyPr/>
          <a:lstStyle/>
          <a:p>
            <a:r>
              <a:rPr lang="en-US" dirty="0"/>
              <a:t>Introduction, philosophy of accreditation and review </a:t>
            </a:r>
          </a:p>
        </p:txBody>
      </p:sp>
      <p:sp>
        <p:nvSpPr>
          <p:cNvPr id="5" name="Slide Number Placeholder 4"/>
          <p:cNvSpPr>
            <a:spLocks noGrp="1"/>
          </p:cNvSpPr>
          <p:nvPr>
            <p:ph type="sldNum" sz="quarter" idx="12"/>
          </p:nvPr>
        </p:nvSpPr>
        <p:spPr/>
        <p:txBody>
          <a:bodyPr/>
          <a:lstStyle/>
          <a:p>
            <a:fld id="{0E353FB2-44D2-47B4-88D5-FF61BBAA13A1}" type="slidenum">
              <a:rPr lang="en-US" smtClean="0"/>
              <a:pPr/>
              <a:t>4</a:t>
            </a:fld>
            <a:endParaRPr lang="en-US" dirty="0"/>
          </a:p>
        </p:txBody>
      </p:sp>
      <p:sp>
        <p:nvSpPr>
          <p:cNvPr id="2" name="Footer Placeholder 1"/>
          <p:cNvSpPr>
            <a:spLocks noGrp="1"/>
          </p:cNvSpPr>
          <p:nvPr>
            <p:ph type="ftr" sz="quarter" idx="11"/>
          </p:nvPr>
        </p:nvSpPr>
        <p:spPr/>
        <p:txBody>
          <a:bodyPr/>
          <a:lstStyle/>
          <a:p>
            <a:r>
              <a:rPr lang="en-US" smtClean="0"/>
              <a:t>Sadia Nadeem &amp; Asfia Obaid                        NBEAC Training 2017</a:t>
            </a:r>
            <a:endParaRPr lang="en-US" dirty="0"/>
          </a:p>
        </p:txBody>
      </p:sp>
      <p:sp>
        <p:nvSpPr>
          <p:cNvPr id="15" name="Date Placeholder 14"/>
          <p:cNvSpPr>
            <a:spLocks noGrp="1"/>
          </p:cNvSpPr>
          <p:nvPr>
            <p:ph type="dt" sz="half" idx="10"/>
          </p:nvPr>
        </p:nvSpPr>
        <p:spPr/>
        <p:txBody>
          <a:bodyPr/>
          <a:lstStyle/>
          <a:p>
            <a:r>
              <a:rPr lang="en-US" smtClean="0"/>
              <a:t>24-25 July, 2017</a:t>
            </a:r>
            <a:endParaRPr lang="en-US" dirty="0"/>
          </a:p>
        </p:txBody>
      </p:sp>
      <p:graphicFrame>
        <p:nvGraphicFramePr>
          <p:cNvPr id="17" name="Table 16"/>
          <p:cNvGraphicFramePr>
            <a:graphicFrameLocks noGrp="1"/>
          </p:cNvGraphicFramePr>
          <p:nvPr>
            <p:extLst/>
          </p:nvPr>
        </p:nvGraphicFramePr>
        <p:xfrm>
          <a:off x="1447800" y="51951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5135182"/>
            <a:ext cx="1066800" cy="98592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4980105"/>
            <a:ext cx="1066800" cy="1192095"/>
          </a:xfrm>
          <a:prstGeom prst="rect">
            <a:avLst/>
          </a:prstGeom>
        </p:spPr>
      </p:pic>
    </p:spTree>
    <p:extLst>
      <p:ext uri="{BB962C8B-B14F-4D97-AF65-F5344CB8AC3E}">
        <p14:creationId xmlns:p14="http://schemas.microsoft.com/office/powerpoint/2010/main" val="33638067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2906713"/>
            <a:ext cx="7772400" cy="1362075"/>
          </a:xfrm>
        </p:spPr>
        <p:txBody>
          <a:bodyPr>
            <a:normAutofit/>
          </a:bodyPr>
          <a:lstStyle/>
          <a:p>
            <a:pPr algn="ctr"/>
            <a:r>
              <a:rPr lang="en-US" sz="8000" b="0" cap="none" dirty="0" smtClean="0">
                <a:solidFill>
                  <a:srgbClr val="0070C0"/>
                </a:solidFill>
              </a:rPr>
              <a:t>Introductions</a:t>
            </a:r>
            <a:endParaRPr lang="en-US" sz="8000" b="0" dirty="0">
              <a:solidFill>
                <a:srgbClr val="0070C0"/>
              </a:solidFill>
            </a:endParaRP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5</a:t>
            </a:fld>
            <a:endParaRPr lang="en-US" dirty="0"/>
          </a:p>
        </p:txBody>
      </p:sp>
    </p:spTree>
    <p:extLst>
      <p:ext uri="{BB962C8B-B14F-4D97-AF65-F5344CB8AC3E}">
        <p14:creationId xmlns:p14="http://schemas.microsoft.com/office/powerpoint/2010/main" val="2958882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NBEAC Overview</a:t>
            </a:r>
            <a:endParaRPr lang="en-US" dirty="0">
              <a:solidFill>
                <a:srgbClr val="0070C0"/>
              </a:solidFill>
            </a:endParaRPr>
          </a:p>
        </p:txBody>
      </p:sp>
      <p:sp>
        <p:nvSpPr>
          <p:cNvPr id="3" name="Content Placeholder 2"/>
          <p:cNvSpPr>
            <a:spLocks noGrp="1"/>
          </p:cNvSpPr>
          <p:nvPr>
            <p:ph idx="1"/>
          </p:nvPr>
        </p:nvSpPr>
        <p:spPr/>
        <p:txBody>
          <a:bodyPr>
            <a:normAutofit/>
          </a:bodyPr>
          <a:lstStyle/>
          <a:p>
            <a:r>
              <a:rPr lang="en-US" dirty="0" smtClean="0"/>
              <a:t>Established in 2007 by HEC</a:t>
            </a:r>
          </a:p>
          <a:p>
            <a:r>
              <a:rPr lang="en-US" dirty="0" smtClean="0"/>
              <a:t>2007 -2009: Designing and planning</a:t>
            </a:r>
          </a:p>
          <a:p>
            <a:pPr marL="0" indent="0" algn="ctr">
              <a:buNone/>
            </a:pPr>
            <a:r>
              <a:rPr lang="en-US" b="1" dirty="0" smtClean="0">
                <a:solidFill>
                  <a:srgbClr val="008000"/>
                </a:solidFill>
              </a:rPr>
              <a:t>Enhancing </a:t>
            </a:r>
            <a:r>
              <a:rPr lang="en-US" b="1" dirty="0">
                <a:solidFill>
                  <a:srgbClr val="008000"/>
                </a:solidFill>
              </a:rPr>
              <a:t>Business Education in Pakistan</a:t>
            </a:r>
            <a:endParaRPr lang="en-US" dirty="0"/>
          </a:p>
          <a:p>
            <a:pPr lvl="1"/>
            <a:r>
              <a:rPr lang="en-US" dirty="0" smtClean="0"/>
              <a:t>Accreditation of business schools/DMS</a:t>
            </a:r>
          </a:p>
          <a:p>
            <a:pPr lvl="1"/>
            <a:r>
              <a:rPr lang="en-US" dirty="0" smtClean="0"/>
              <a:t>Development of business schools/DMS</a:t>
            </a:r>
          </a:p>
          <a:p>
            <a:r>
              <a:rPr lang="en-US" dirty="0" smtClean="0"/>
              <a:t>Started accreditation process in 2010</a:t>
            </a:r>
          </a:p>
          <a:p>
            <a:pPr lvl="1"/>
            <a:r>
              <a:rPr lang="en-US" dirty="0" smtClean="0"/>
              <a:t>Three day visit by a team of five (including an industry representative)</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a:t>
            </a:fld>
            <a:endParaRPr lang="en-US" dirty="0"/>
          </a:p>
        </p:txBody>
      </p:sp>
    </p:spTree>
    <p:extLst>
      <p:ext uri="{BB962C8B-B14F-4D97-AF65-F5344CB8AC3E}">
        <p14:creationId xmlns:p14="http://schemas.microsoft.com/office/powerpoint/2010/main" val="3685447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Nine Areas of Accreditation</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a:pPr>
            <a:r>
              <a:rPr lang="en-US" dirty="0" smtClean="0"/>
              <a:t>Strategic Management</a:t>
            </a:r>
          </a:p>
          <a:p>
            <a:pPr marL="514350" indent="-514350">
              <a:buFont typeface="+mj-lt"/>
              <a:buAutoNum type="arabicPeriod"/>
            </a:pPr>
            <a:r>
              <a:rPr lang="en-US" dirty="0" smtClean="0"/>
              <a:t>Curriculum</a:t>
            </a:r>
          </a:p>
          <a:p>
            <a:pPr marL="514350" indent="-514350">
              <a:buFont typeface="+mj-lt"/>
              <a:buAutoNum type="arabicPeriod"/>
            </a:pPr>
            <a:r>
              <a:rPr lang="en-US" dirty="0" smtClean="0"/>
              <a:t>Students</a:t>
            </a:r>
          </a:p>
          <a:p>
            <a:pPr marL="514350" indent="-514350">
              <a:buFont typeface="+mj-lt"/>
              <a:buAutoNum type="arabicPeriod"/>
            </a:pPr>
            <a:r>
              <a:rPr lang="en-US" dirty="0" smtClean="0"/>
              <a:t>Faculty</a:t>
            </a:r>
          </a:p>
          <a:p>
            <a:pPr marL="514350" indent="-514350">
              <a:buFont typeface="+mj-lt"/>
              <a:buAutoNum type="arabicPeriod"/>
            </a:pPr>
            <a:r>
              <a:rPr lang="en-US" dirty="0" smtClean="0"/>
              <a:t>Research and Development</a:t>
            </a:r>
          </a:p>
          <a:p>
            <a:pPr marL="514350" indent="-514350">
              <a:buFont typeface="+mj-lt"/>
              <a:buAutoNum type="arabicPeriod"/>
            </a:pPr>
            <a:r>
              <a:rPr lang="en-US" dirty="0" smtClean="0"/>
              <a:t>Social Responsibility</a:t>
            </a:r>
          </a:p>
          <a:p>
            <a:pPr marL="514350" indent="-514350">
              <a:buFont typeface="+mj-lt"/>
              <a:buAutoNum type="arabicPeriod"/>
            </a:pPr>
            <a:r>
              <a:rPr lang="en-US" dirty="0" smtClean="0"/>
              <a:t>Resources</a:t>
            </a:r>
          </a:p>
          <a:p>
            <a:pPr marL="514350" indent="-514350">
              <a:buFont typeface="+mj-lt"/>
              <a:buAutoNum type="arabicPeriod"/>
            </a:pPr>
            <a:r>
              <a:rPr lang="en-US" dirty="0" smtClean="0"/>
              <a:t>Student Placement and External Linkages</a:t>
            </a:r>
          </a:p>
          <a:p>
            <a:pPr marL="514350" indent="-514350">
              <a:buFont typeface="+mj-lt"/>
              <a:buAutoNum type="arabicPeriod"/>
            </a:pPr>
            <a:r>
              <a:rPr lang="en-US" dirty="0" smtClean="0"/>
              <a:t>Admission and Examination Policy</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a:t>
            </a:fld>
            <a:endParaRPr lang="en-US" dirty="0"/>
          </a:p>
        </p:txBody>
      </p:sp>
    </p:spTree>
    <p:extLst>
      <p:ext uri="{BB962C8B-B14F-4D97-AF65-F5344CB8AC3E}">
        <p14:creationId xmlns:p14="http://schemas.microsoft.com/office/powerpoint/2010/main" val="32795140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The D&amp;D Conferences</a:t>
            </a:r>
            <a:endParaRPr lang="en-US" dirty="0">
              <a:solidFill>
                <a:srgbClr val="0070C0"/>
              </a:solidFill>
            </a:endParaRPr>
          </a:p>
        </p:txBody>
      </p:sp>
      <p:sp>
        <p:nvSpPr>
          <p:cNvPr id="3" name="Content Placeholder 2"/>
          <p:cNvSpPr>
            <a:spLocks noGrp="1"/>
          </p:cNvSpPr>
          <p:nvPr>
            <p:ph idx="1"/>
          </p:nvPr>
        </p:nvSpPr>
        <p:spPr>
          <a:xfrm>
            <a:off x="457200" y="1600200"/>
            <a:ext cx="8229600" cy="4756150"/>
          </a:xfrm>
        </p:spPr>
        <p:txBody>
          <a:bodyPr>
            <a:normAutofit fontScale="62500" lnSpcReduction="20000"/>
          </a:bodyPr>
          <a:lstStyle/>
          <a:p>
            <a:r>
              <a:rPr lang="en-US" dirty="0"/>
              <a:t>Executives and senior faculty from around 100 plus business schools from across Pakistan get together for strategic level discussions</a:t>
            </a:r>
          </a:p>
          <a:p>
            <a:r>
              <a:rPr lang="en-US" dirty="0" smtClean="0"/>
              <a:t>2</a:t>
            </a:r>
            <a:r>
              <a:rPr lang="en-US" baseline="30000" dirty="0" smtClean="0"/>
              <a:t>nd</a:t>
            </a:r>
            <a:r>
              <a:rPr lang="en-US" dirty="0" smtClean="0"/>
              <a:t> – 3</a:t>
            </a:r>
            <a:r>
              <a:rPr lang="en-US" baseline="30000" dirty="0" smtClean="0"/>
              <a:t>rd</a:t>
            </a:r>
            <a:r>
              <a:rPr lang="en-US" dirty="0" smtClean="0"/>
              <a:t> Week of February</a:t>
            </a:r>
          </a:p>
          <a:p>
            <a:pPr lvl="1"/>
            <a:r>
              <a:rPr lang="en-US" dirty="0" smtClean="0"/>
              <a:t>2014: Islamabad</a:t>
            </a:r>
          </a:p>
          <a:p>
            <a:pPr lvl="1"/>
            <a:r>
              <a:rPr lang="en-US" dirty="0" smtClean="0"/>
              <a:t>2015: Karachi</a:t>
            </a:r>
          </a:p>
          <a:p>
            <a:pPr lvl="1"/>
            <a:r>
              <a:rPr lang="en-US" dirty="0" smtClean="0"/>
              <a:t>2016: Lahore</a:t>
            </a:r>
          </a:p>
          <a:p>
            <a:pPr lvl="1"/>
            <a:r>
              <a:rPr lang="en-US" dirty="0" smtClean="0"/>
              <a:t>2017: Islamabad</a:t>
            </a:r>
          </a:p>
          <a:p>
            <a:r>
              <a:rPr lang="en-US" dirty="0" smtClean="0">
                <a:solidFill>
                  <a:srgbClr val="008000"/>
                </a:solidFill>
              </a:rPr>
              <a:t>In the 4</a:t>
            </a:r>
            <a:r>
              <a:rPr lang="en-US" baseline="30000" dirty="0" smtClean="0">
                <a:solidFill>
                  <a:srgbClr val="008000"/>
                </a:solidFill>
              </a:rPr>
              <a:t>th</a:t>
            </a:r>
            <a:r>
              <a:rPr lang="en-US" dirty="0" smtClean="0">
                <a:solidFill>
                  <a:srgbClr val="008000"/>
                </a:solidFill>
              </a:rPr>
              <a:t> D&amp;D Conference, </a:t>
            </a:r>
            <a:r>
              <a:rPr lang="en-US" b="1" dirty="0" smtClean="0">
                <a:solidFill>
                  <a:srgbClr val="008000"/>
                </a:solidFill>
              </a:rPr>
              <a:t>167/180 campuses of business schools from across Pakistan were represented</a:t>
            </a:r>
          </a:p>
          <a:p>
            <a:r>
              <a:rPr lang="en-US" dirty="0" smtClean="0">
                <a:solidFill>
                  <a:srgbClr val="008000"/>
                </a:solidFill>
              </a:rPr>
              <a:t>In the 3</a:t>
            </a:r>
            <a:r>
              <a:rPr lang="en-US" baseline="30000" dirty="0" smtClean="0">
                <a:solidFill>
                  <a:srgbClr val="008000"/>
                </a:solidFill>
              </a:rPr>
              <a:t>rd</a:t>
            </a:r>
            <a:r>
              <a:rPr lang="en-US" dirty="0" smtClean="0">
                <a:solidFill>
                  <a:srgbClr val="008000"/>
                </a:solidFill>
              </a:rPr>
              <a:t> D&amp;D Conference, </a:t>
            </a:r>
            <a:r>
              <a:rPr lang="en-US" b="1" dirty="0" smtClean="0">
                <a:solidFill>
                  <a:srgbClr val="008000"/>
                </a:solidFill>
              </a:rPr>
              <a:t>124/160 campuses of business schools from across Pakistan were represented</a:t>
            </a:r>
          </a:p>
          <a:p>
            <a:pPr marL="0" indent="0" algn="ctr">
              <a:buNone/>
            </a:pPr>
            <a:r>
              <a:rPr lang="en-US" sz="4500" b="1" dirty="0" smtClean="0">
                <a:solidFill>
                  <a:srgbClr val="CC0099"/>
                </a:solidFill>
              </a:rPr>
              <a:t>Breaking silos</a:t>
            </a:r>
          </a:p>
          <a:p>
            <a:pPr marL="0" indent="0" algn="ctr">
              <a:buNone/>
            </a:pPr>
            <a:r>
              <a:rPr lang="en-US" sz="4500" b="1" dirty="0" smtClean="0">
                <a:solidFill>
                  <a:srgbClr val="CC0099"/>
                </a:solidFill>
              </a:rPr>
              <a:t>Learning from each other</a:t>
            </a:r>
          </a:p>
          <a:p>
            <a:pPr marL="0" indent="0" algn="ctr">
              <a:buNone/>
            </a:pPr>
            <a:r>
              <a:rPr lang="en-US" sz="4500" b="1" dirty="0" smtClean="0">
                <a:solidFill>
                  <a:srgbClr val="CC0099"/>
                </a:solidFill>
              </a:rPr>
              <a:t>Supporting each other</a:t>
            </a:r>
          </a:p>
          <a:p>
            <a:pPr marL="0" indent="0" algn="ctr">
              <a:buNone/>
            </a:pPr>
            <a:endParaRPr lang="en-US" sz="7000" b="1" dirty="0">
              <a:solidFill>
                <a:srgbClr val="CC0099"/>
              </a:solidFill>
            </a:endParaRP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8</a:t>
            </a:fld>
            <a:endParaRPr lang="en-US" dirty="0"/>
          </a:p>
        </p:txBody>
      </p:sp>
    </p:spTree>
    <p:extLst>
      <p:ext uri="{BB962C8B-B14F-4D97-AF65-F5344CB8AC3E}">
        <p14:creationId xmlns:p14="http://schemas.microsoft.com/office/powerpoint/2010/main" val="2177042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What is Accreditation?</a:t>
            </a:r>
            <a:endParaRPr lang="en-US" dirty="0">
              <a:solidFill>
                <a:srgbClr val="0070C0"/>
              </a:solidFill>
            </a:endParaRPr>
          </a:p>
        </p:txBody>
      </p:sp>
      <p:sp>
        <p:nvSpPr>
          <p:cNvPr id="3" name="Content Placeholder 2"/>
          <p:cNvSpPr>
            <a:spLocks noGrp="1"/>
          </p:cNvSpPr>
          <p:nvPr>
            <p:ph idx="1"/>
          </p:nvPr>
        </p:nvSpPr>
        <p:spPr>
          <a:xfrm>
            <a:off x="457200" y="1600200"/>
            <a:ext cx="8305800" cy="4756150"/>
          </a:xfrm>
        </p:spPr>
        <p:txBody>
          <a:bodyPr>
            <a:normAutofit fontScale="77500" lnSpcReduction="20000"/>
          </a:bodyPr>
          <a:lstStyle/>
          <a:p>
            <a:pPr algn="just"/>
            <a:r>
              <a:rPr lang="en-US" b="1" dirty="0" smtClean="0"/>
              <a:t>Accreditation</a:t>
            </a:r>
            <a:r>
              <a:rPr lang="en-US" dirty="0"/>
              <a:t> is the process in which certification of competency, authority, or credibility is presented</a:t>
            </a:r>
            <a:r>
              <a:rPr lang="en-US" dirty="0" smtClean="0"/>
              <a:t>.</a:t>
            </a:r>
          </a:p>
          <a:p>
            <a:pPr algn="just"/>
            <a:endParaRPr lang="en-US" dirty="0" smtClean="0"/>
          </a:p>
          <a:p>
            <a:pPr algn="just"/>
            <a:r>
              <a:rPr lang="en-US" dirty="0"/>
              <a:t>Educational </a:t>
            </a:r>
            <a:r>
              <a:rPr lang="en-US" b="1" dirty="0"/>
              <a:t>accreditation</a:t>
            </a:r>
            <a:r>
              <a:rPr lang="en-US" dirty="0"/>
              <a:t> is a type of quality assurance process under which services and operations of educational institutions or programs are evaluated by an external body to determine if applicable standards are met. If standards are met</a:t>
            </a:r>
            <a:r>
              <a:rPr lang="en-US" dirty="0" smtClean="0"/>
              <a:t>, </a:t>
            </a:r>
            <a:r>
              <a:rPr lang="en-US" b="1" dirty="0" smtClean="0"/>
              <a:t>accredited</a:t>
            </a:r>
            <a:r>
              <a:rPr lang="en-US" dirty="0"/>
              <a:t> status is granted by the appropriate agency</a:t>
            </a:r>
            <a:r>
              <a:rPr lang="en-US" dirty="0" smtClean="0"/>
              <a:t>. (Google)</a:t>
            </a:r>
          </a:p>
          <a:p>
            <a:pPr marL="0" indent="0" algn="just">
              <a:buNone/>
            </a:pPr>
            <a:endParaRPr lang="en-US" dirty="0" smtClean="0"/>
          </a:p>
          <a:p>
            <a:pPr algn="just"/>
            <a:r>
              <a:rPr lang="en-US" dirty="0"/>
              <a:t>Accreditation is a process of recognizing educational institutions for performance, integrity, and quality that entitles them to the confidence of the educational community and the </a:t>
            </a:r>
            <a:r>
              <a:rPr lang="en-US" dirty="0" smtClean="0"/>
              <a:t>public. (EFMD/NBEAC)</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a:t>
            </a:fld>
            <a:endParaRPr lang="en-US" dirty="0"/>
          </a:p>
        </p:txBody>
      </p:sp>
    </p:spTree>
    <p:extLst>
      <p:ext uri="{BB962C8B-B14F-4D97-AF65-F5344CB8AC3E}">
        <p14:creationId xmlns:p14="http://schemas.microsoft.com/office/powerpoint/2010/main" val="10271961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 Few Questions</a:t>
            </a:r>
            <a:endParaRPr lang="en-US" dirty="0">
              <a:solidFill>
                <a:srgbClr val="0070C0"/>
              </a:solidFill>
            </a:endParaRPr>
          </a:p>
        </p:txBody>
      </p:sp>
      <p:sp>
        <p:nvSpPr>
          <p:cNvPr id="3" name="Content Placeholder 2"/>
          <p:cNvSpPr>
            <a:spLocks noGrp="1"/>
          </p:cNvSpPr>
          <p:nvPr>
            <p:ph idx="1"/>
          </p:nvPr>
        </p:nvSpPr>
        <p:spPr/>
        <p:txBody>
          <a:bodyPr>
            <a:normAutofit lnSpcReduction="10000"/>
          </a:bodyPr>
          <a:lstStyle/>
          <a:p>
            <a:r>
              <a:rPr lang="en-US" dirty="0" smtClean="0"/>
              <a:t>How many of you have administrative responsibilities? (at present or in the past)</a:t>
            </a:r>
          </a:p>
          <a:p>
            <a:r>
              <a:rPr lang="en-US" dirty="0" smtClean="0"/>
              <a:t>How many of you have academic responsibilities? (at present or in the past)</a:t>
            </a:r>
          </a:p>
          <a:p>
            <a:r>
              <a:rPr lang="en-US" dirty="0" smtClean="0"/>
              <a:t>Have you received training for enhancing administrative or academic abilities? </a:t>
            </a:r>
          </a:p>
          <a:p>
            <a:pPr lvl="1"/>
            <a:r>
              <a:rPr lang="en-US" dirty="0" smtClean="0"/>
              <a:t>Length of training? </a:t>
            </a:r>
          </a:p>
          <a:p>
            <a:pPr lvl="1"/>
            <a:r>
              <a:rPr lang="en-US" dirty="0" smtClean="0"/>
              <a:t>Frequency of training?</a:t>
            </a:r>
          </a:p>
          <a:p>
            <a:pPr lvl="1"/>
            <a:r>
              <a:rPr lang="en-US" dirty="0" smtClean="0"/>
              <a:t>On-the-job or off-the-job?</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10</a:t>
            </a:fld>
            <a:endParaRPr lang="en-US" dirty="0"/>
          </a:p>
        </p:txBody>
      </p:sp>
    </p:spTree>
    <p:extLst>
      <p:ext uri="{BB962C8B-B14F-4D97-AF65-F5344CB8AC3E}">
        <p14:creationId xmlns:p14="http://schemas.microsoft.com/office/powerpoint/2010/main" val="170409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 Few More Questions</a:t>
            </a:r>
            <a:endParaRPr lang="en-US" dirty="0">
              <a:solidFill>
                <a:srgbClr val="0070C0"/>
              </a:solidFill>
            </a:endParaRPr>
          </a:p>
        </p:txBody>
      </p:sp>
      <p:sp>
        <p:nvSpPr>
          <p:cNvPr id="3" name="Content Placeholder 2"/>
          <p:cNvSpPr>
            <a:spLocks noGrp="1"/>
          </p:cNvSpPr>
          <p:nvPr>
            <p:ph idx="1"/>
          </p:nvPr>
        </p:nvSpPr>
        <p:spPr/>
        <p:txBody>
          <a:bodyPr>
            <a:normAutofit/>
          </a:bodyPr>
          <a:lstStyle/>
          <a:p>
            <a:r>
              <a:rPr lang="en-US" dirty="0" smtClean="0"/>
              <a:t>How many of you have been a focal person in a peer review visit? (excluding any future planned ones)</a:t>
            </a:r>
          </a:p>
          <a:p>
            <a:r>
              <a:rPr lang="en-US" dirty="0" smtClean="0"/>
              <a:t>Are any of you a part of the peer review panel?</a:t>
            </a:r>
          </a:p>
          <a:p>
            <a:r>
              <a:rPr lang="en-US" dirty="0" smtClean="0"/>
              <a:t>Have any of you visited another school as a part of a peer review team?</a:t>
            </a:r>
            <a:endParaRPr lang="en-US" dirty="0"/>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11</a:t>
            </a:fld>
            <a:endParaRPr lang="en-US" dirty="0"/>
          </a:p>
        </p:txBody>
      </p:sp>
    </p:spTree>
    <p:extLst>
      <p:ext uri="{BB962C8B-B14F-4D97-AF65-F5344CB8AC3E}">
        <p14:creationId xmlns:p14="http://schemas.microsoft.com/office/powerpoint/2010/main" val="3477210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NBEAC Accreditation</a:t>
            </a:r>
            <a:endParaRPr lang="en-US" dirty="0">
              <a:solidFill>
                <a:srgbClr val="0070C0"/>
              </a:solidFill>
            </a:endParaRPr>
          </a:p>
        </p:txBody>
      </p:sp>
      <p:sp>
        <p:nvSpPr>
          <p:cNvPr id="3" name="Content Placeholder 2"/>
          <p:cNvSpPr>
            <a:spLocks noGrp="1"/>
          </p:cNvSpPr>
          <p:nvPr>
            <p:ph idx="1"/>
          </p:nvPr>
        </p:nvSpPr>
        <p:spPr/>
        <p:txBody>
          <a:bodyPr>
            <a:normAutofit/>
          </a:bodyPr>
          <a:lstStyle/>
          <a:p>
            <a:pPr marL="0" indent="0" algn="ctr">
              <a:buNone/>
            </a:pPr>
            <a:r>
              <a:rPr lang="en-US" b="1" dirty="0" smtClean="0"/>
              <a:t>Enhancing Business Education</a:t>
            </a:r>
            <a:endParaRPr lang="en-US" dirty="0" smtClean="0"/>
          </a:p>
          <a:p>
            <a:pPr marL="0" indent="0" algn="ctr">
              <a:buNone/>
            </a:pPr>
            <a:endParaRPr lang="en-US" dirty="0" smtClean="0"/>
          </a:p>
          <a:p>
            <a:pPr marL="0" indent="0" algn="ctr">
              <a:buNone/>
            </a:pPr>
            <a:r>
              <a:rPr lang="en-US" dirty="0" smtClean="0"/>
              <a:t>Quality assurance </a:t>
            </a:r>
          </a:p>
          <a:p>
            <a:pPr marL="0" indent="0" algn="ctr">
              <a:buNone/>
            </a:pPr>
            <a:r>
              <a:rPr lang="en-US" dirty="0" smtClean="0"/>
              <a:t>Learning </a:t>
            </a:r>
            <a:r>
              <a:rPr lang="en-US" dirty="0"/>
              <a:t>and supporting each other</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12</a:t>
            </a:fld>
            <a:endParaRPr lang="en-US" dirty="0"/>
          </a:p>
        </p:txBody>
      </p:sp>
    </p:spTree>
    <p:extLst>
      <p:ext uri="{BB962C8B-B14F-4D97-AF65-F5344CB8AC3E}">
        <p14:creationId xmlns:p14="http://schemas.microsoft.com/office/powerpoint/2010/main" val="18015163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Discussion of Selected Appendices</a:t>
            </a:r>
            <a:endParaRPr lang="en-US" dirty="0">
              <a:solidFill>
                <a:srgbClr val="0070C0"/>
              </a:solidFill>
            </a:endParaRPr>
          </a:p>
        </p:txBody>
      </p:sp>
      <p:sp>
        <p:nvSpPr>
          <p:cNvPr id="3" name="Content Placeholder 2"/>
          <p:cNvSpPr>
            <a:spLocks noGrp="1"/>
          </p:cNvSpPr>
          <p:nvPr>
            <p:ph idx="1"/>
          </p:nvPr>
        </p:nvSpPr>
        <p:spPr/>
        <p:txBody>
          <a:bodyPr>
            <a:normAutofit fontScale="70000" lnSpcReduction="20000"/>
          </a:bodyPr>
          <a:lstStyle/>
          <a:p>
            <a:pPr lvl="0"/>
            <a:r>
              <a:rPr lang="en-US" dirty="0"/>
              <a:t>School’s </a:t>
            </a:r>
            <a:r>
              <a:rPr lang="en-US" dirty="0" smtClean="0"/>
              <a:t>organogram, vision </a:t>
            </a:r>
            <a:r>
              <a:rPr lang="en-US" dirty="0"/>
              <a:t>and </a:t>
            </a:r>
            <a:r>
              <a:rPr lang="en-US" dirty="0" smtClean="0"/>
              <a:t>mission, strategic </a:t>
            </a:r>
            <a:r>
              <a:rPr lang="en-US" dirty="0"/>
              <a:t>plan</a:t>
            </a:r>
          </a:p>
          <a:p>
            <a:pPr lvl="0"/>
            <a:r>
              <a:rPr lang="en-US" dirty="0"/>
              <a:t>Template for course outline</a:t>
            </a:r>
          </a:p>
          <a:p>
            <a:pPr lvl="0"/>
            <a:r>
              <a:rPr lang="en-US" dirty="0" smtClean="0"/>
              <a:t>Academic dishonesty and plagiarism </a:t>
            </a:r>
            <a:r>
              <a:rPr lang="en-US" dirty="0"/>
              <a:t>policy </a:t>
            </a:r>
          </a:p>
          <a:p>
            <a:pPr lvl="0"/>
            <a:r>
              <a:rPr lang="en-US" dirty="0" smtClean="0"/>
              <a:t>Policy </a:t>
            </a:r>
            <a:r>
              <a:rPr lang="en-US" dirty="0"/>
              <a:t>and process of  scholarships disbursement</a:t>
            </a:r>
          </a:p>
          <a:p>
            <a:pPr lvl="0"/>
            <a:r>
              <a:rPr lang="en-US" dirty="0"/>
              <a:t>Structure and by-laws alumni </a:t>
            </a:r>
            <a:r>
              <a:rPr lang="en-US" dirty="0" smtClean="0"/>
              <a:t>association/chapter/cell </a:t>
            </a:r>
            <a:r>
              <a:rPr lang="en-US" dirty="0"/>
              <a:t>in the business school</a:t>
            </a:r>
          </a:p>
          <a:p>
            <a:pPr lvl="0"/>
            <a:r>
              <a:rPr lang="en-US" dirty="0"/>
              <a:t>Calendar of extra-curricular, co-curricular, social responsibility activities, placement office</a:t>
            </a:r>
          </a:p>
          <a:p>
            <a:pPr lvl="0"/>
            <a:r>
              <a:rPr lang="en-US" dirty="0"/>
              <a:t>Policy for faculty selection, retention, promotion, training, appraisals, international exposure, delivering trainings and doing consultancy work</a:t>
            </a:r>
          </a:p>
          <a:p>
            <a:pPr lvl="0"/>
            <a:r>
              <a:rPr lang="en-US" dirty="0"/>
              <a:t>R&amp;D policy and record</a:t>
            </a:r>
          </a:p>
          <a:p>
            <a:pPr lvl="0"/>
            <a:r>
              <a:rPr lang="en-US" dirty="0" smtClean="0"/>
              <a:t>List </a:t>
            </a:r>
            <a:r>
              <a:rPr lang="en-US" dirty="0"/>
              <a:t>of MoUs for linkages and social responsibility </a:t>
            </a: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13</a:t>
            </a:fld>
            <a:endParaRPr lang="en-US" dirty="0"/>
          </a:p>
        </p:txBody>
      </p:sp>
    </p:spTree>
    <p:extLst>
      <p:ext uri="{BB962C8B-B14F-4D97-AF65-F5344CB8AC3E}">
        <p14:creationId xmlns:p14="http://schemas.microsoft.com/office/powerpoint/2010/main" val="25989593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800" y="1044575"/>
            <a:ext cx="7772400" cy="1470025"/>
          </a:xfrm>
        </p:spPr>
        <p:txBody>
          <a:bodyPr/>
          <a:lstStyle/>
          <a:p>
            <a:pPr marL="0" marR="0">
              <a:lnSpc>
                <a:spcPct val="107000"/>
              </a:lnSpc>
              <a:spcBef>
                <a:spcPts val="0"/>
              </a:spcBef>
              <a:spcAft>
                <a:spcPts val="0"/>
              </a:spcAft>
            </a:pPr>
            <a:r>
              <a:rPr lang="en-US" b="1" dirty="0" smtClean="0">
                <a:solidFill>
                  <a:srgbClr val="0070C0"/>
                </a:solidFill>
              </a:rPr>
              <a:t>Session 2</a:t>
            </a:r>
            <a:br>
              <a:rPr lang="en-US" b="1" dirty="0" smtClean="0">
                <a:solidFill>
                  <a:srgbClr val="0070C0"/>
                </a:solidFill>
              </a:rPr>
            </a:br>
            <a:r>
              <a:rPr lang="en-US" sz="3000" dirty="0">
                <a:latin typeface="+mn-lt"/>
                <a:ea typeface="+mn-ea"/>
                <a:cs typeface="+mn-cs"/>
              </a:rPr>
              <a:t>11:00 am – 1:00 pm</a:t>
            </a:r>
          </a:p>
        </p:txBody>
      </p:sp>
      <p:sp>
        <p:nvSpPr>
          <p:cNvPr id="7" name="Subtitle 6"/>
          <p:cNvSpPr>
            <a:spLocks noGrp="1"/>
          </p:cNvSpPr>
          <p:nvPr>
            <p:ph type="subTitle" idx="1"/>
          </p:nvPr>
        </p:nvSpPr>
        <p:spPr>
          <a:xfrm>
            <a:off x="1371600" y="2362200"/>
            <a:ext cx="6400800" cy="1752600"/>
          </a:xfrm>
        </p:spPr>
        <p:txBody>
          <a:bodyPr/>
          <a:lstStyle/>
          <a:p>
            <a:r>
              <a:rPr lang="en-US" dirty="0"/>
              <a:t>Discussion of Registration </a:t>
            </a:r>
            <a:r>
              <a:rPr lang="en-US" dirty="0" smtClean="0"/>
              <a:t>Form </a:t>
            </a:r>
            <a:r>
              <a:rPr lang="en-US" dirty="0"/>
              <a:t>and </a:t>
            </a:r>
            <a:r>
              <a:rPr lang="en-US" dirty="0" smtClean="0"/>
              <a:t>Process</a:t>
            </a:r>
            <a:endParaRPr lang="en-US"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14</a:t>
            </a:fld>
            <a:endParaRPr lang="en-US" dirty="0"/>
          </a:p>
        </p:txBody>
      </p:sp>
      <p:sp>
        <p:nvSpPr>
          <p:cNvPr id="2" name="Footer Placeholder 1"/>
          <p:cNvSpPr>
            <a:spLocks noGrp="1"/>
          </p:cNvSpPr>
          <p:nvPr>
            <p:ph type="ftr" sz="quarter" idx="11"/>
          </p:nvPr>
        </p:nvSpPr>
        <p:spPr/>
        <p:txBody>
          <a:bodyPr/>
          <a:lstStyle/>
          <a:p>
            <a:r>
              <a:rPr lang="en-US" smtClean="0"/>
              <a:t>Sadia Nadeem &amp; Asfia Obaid                        NBEAC Training 2017</a:t>
            </a:r>
            <a:endParaRPr lang="en-US" dirty="0"/>
          </a:p>
        </p:txBody>
      </p:sp>
      <p:sp>
        <p:nvSpPr>
          <p:cNvPr id="3" name="Date Placeholder 2"/>
          <p:cNvSpPr>
            <a:spLocks noGrp="1"/>
          </p:cNvSpPr>
          <p:nvPr>
            <p:ph type="dt" sz="half" idx="10"/>
          </p:nvPr>
        </p:nvSpPr>
        <p:spPr/>
        <p:txBody>
          <a:bodyPr/>
          <a:lstStyle/>
          <a:p>
            <a:r>
              <a:rPr lang="en-US" smtClean="0"/>
              <a:t>24-25 July, 2017</a:t>
            </a:r>
            <a:endParaRPr lang="en-US" dirty="0"/>
          </a:p>
        </p:txBody>
      </p:sp>
      <p:graphicFrame>
        <p:nvGraphicFramePr>
          <p:cNvPr id="11" name="Table 10"/>
          <p:cNvGraphicFramePr>
            <a:graphicFrameLocks noGrp="1"/>
          </p:cNvGraphicFramePr>
          <p:nvPr>
            <p:extLst/>
          </p:nvPr>
        </p:nvGraphicFramePr>
        <p:xfrm>
          <a:off x="1447800" y="52713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5211382"/>
            <a:ext cx="1066800" cy="98592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5056305"/>
            <a:ext cx="1066800" cy="1192095"/>
          </a:xfrm>
          <a:prstGeom prst="rect">
            <a:avLst/>
          </a:prstGeom>
        </p:spPr>
      </p:pic>
    </p:spTree>
    <p:extLst>
      <p:ext uri="{BB962C8B-B14F-4D97-AF65-F5344CB8AC3E}">
        <p14:creationId xmlns:p14="http://schemas.microsoft.com/office/powerpoint/2010/main" val="848208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108577906"/>
              </p:ext>
            </p:extLst>
          </p:nvPr>
        </p:nvGraphicFramePr>
        <p:xfrm>
          <a:off x="990600" y="794698"/>
          <a:ext cx="7258049"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7" name="Title 1"/>
          <p:cNvSpPr txBox="1">
            <a:spLocks/>
          </p:cNvSpPr>
          <p:nvPr/>
        </p:nvSpPr>
        <p:spPr bwMode="auto">
          <a:xfrm>
            <a:off x="1447800" y="381000"/>
            <a:ext cx="6343650" cy="400050"/>
          </a:xfrm>
          <a:prstGeom prst="rect">
            <a:avLst/>
          </a:prstGeom>
          <a:noFill/>
          <a:ln w="9525">
            <a:noFill/>
            <a:miter lim="800000"/>
            <a:headEnd/>
            <a:tailEnd/>
          </a:ln>
        </p:spPr>
        <p:txBody>
          <a:bodyPr anchor="ctr"/>
          <a:lstStyle/>
          <a:p>
            <a:pPr algn="ctr" defTabSz="514350">
              <a:lnSpc>
                <a:spcPct val="90000"/>
              </a:lnSpc>
            </a:pPr>
            <a:r>
              <a:rPr lang="en-US" altLang="en-US" sz="2800" dirty="0">
                <a:solidFill>
                  <a:srgbClr val="0070C0"/>
                </a:solidFill>
                <a:latin typeface="+mj-lt"/>
                <a:ea typeface="+mj-ea"/>
                <a:cs typeface="+mj-cs"/>
              </a:rPr>
              <a:t>Process Flow for Accreditation</a:t>
            </a:r>
            <a:endParaRPr lang="en-SG" altLang="en-US" sz="2800" dirty="0">
              <a:solidFill>
                <a:srgbClr val="0070C0"/>
              </a:solidFill>
              <a:latin typeface="+mj-lt"/>
              <a:ea typeface="+mj-ea"/>
              <a:cs typeface="+mj-cs"/>
            </a:endParaRPr>
          </a:p>
        </p:txBody>
      </p:sp>
    </p:spTree>
    <p:extLst>
      <p:ext uri="{BB962C8B-B14F-4D97-AF65-F5344CB8AC3E}">
        <p14:creationId xmlns:p14="http://schemas.microsoft.com/office/powerpoint/2010/main" val="23951728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50"/>
            <a:ext cx="8229600" cy="857250"/>
          </a:xfrm>
        </p:spPr>
        <p:txBody>
          <a:bodyPr>
            <a:normAutofit/>
          </a:bodyPr>
          <a:lstStyle/>
          <a:p>
            <a:r>
              <a:rPr lang="en-US" dirty="0">
                <a:solidFill>
                  <a:srgbClr val="0070C0"/>
                </a:solidFill>
              </a:rPr>
              <a:t>Stage 1:  Registration (Data Sheet)</a:t>
            </a:r>
          </a:p>
        </p:txBody>
      </p:sp>
      <p:sp>
        <p:nvSpPr>
          <p:cNvPr id="3" name="Content Placeholder 2"/>
          <p:cNvSpPr>
            <a:spLocks noGrp="1"/>
          </p:cNvSpPr>
          <p:nvPr>
            <p:ph idx="1"/>
          </p:nvPr>
        </p:nvSpPr>
        <p:spPr>
          <a:xfrm>
            <a:off x="457200" y="1825439"/>
            <a:ext cx="8229600" cy="3626435"/>
          </a:xfrm>
        </p:spPr>
        <p:txBody>
          <a:bodyPr>
            <a:normAutofit fontScale="70000" lnSpcReduction="20000"/>
          </a:bodyPr>
          <a:lstStyle/>
          <a:p>
            <a:r>
              <a:rPr lang="en-US" dirty="0" smtClean="0">
                <a:solidFill>
                  <a:srgbClr val="CC0099"/>
                </a:solidFill>
              </a:rPr>
              <a:t>Sections 1-3:  </a:t>
            </a:r>
            <a:r>
              <a:rPr lang="en-US" dirty="0" smtClean="0"/>
              <a:t>School /University Information (contact, general and governance)</a:t>
            </a:r>
          </a:p>
          <a:p>
            <a:r>
              <a:rPr lang="en-US" dirty="0" smtClean="0">
                <a:solidFill>
                  <a:srgbClr val="CC0099"/>
                </a:solidFill>
              </a:rPr>
              <a:t>Section 4:</a:t>
            </a:r>
            <a:r>
              <a:rPr lang="en-US" dirty="0" smtClean="0"/>
              <a:t> Degree program Information (eligibility, curriculum and awarding criteria</a:t>
            </a:r>
          </a:p>
          <a:p>
            <a:r>
              <a:rPr lang="en-US" dirty="0" smtClean="0">
                <a:solidFill>
                  <a:srgbClr val="CC0099"/>
                </a:solidFill>
              </a:rPr>
              <a:t>Section 5:</a:t>
            </a:r>
            <a:r>
              <a:rPr lang="en-US" dirty="0" smtClean="0"/>
              <a:t> Student Information (enrollment and demographics)</a:t>
            </a:r>
          </a:p>
          <a:p>
            <a:r>
              <a:rPr lang="en-US" dirty="0" smtClean="0">
                <a:solidFill>
                  <a:srgbClr val="CC0099"/>
                </a:solidFill>
              </a:rPr>
              <a:t>Section 6:  </a:t>
            </a:r>
            <a:r>
              <a:rPr lang="en-US" dirty="0" smtClean="0"/>
              <a:t>Faculty &amp; Staff Information (statistics, demographics, workload and ratios)  </a:t>
            </a:r>
            <a:r>
              <a:rPr lang="en-US" dirty="0" smtClean="0">
                <a:solidFill>
                  <a:srgbClr val="0000CC"/>
                </a:solidFill>
              </a:rPr>
              <a:t>Table 1 and 2</a:t>
            </a:r>
          </a:p>
          <a:p>
            <a:r>
              <a:rPr lang="en-US" dirty="0" smtClean="0">
                <a:solidFill>
                  <a:srgbClr val="CC0099"/>
                </a:solidFill>
              </a:rPr>
              <a:t>Section 7:  </a:t>
            </a:r>
            <a:r>
              <a:rPr lang="en-US" dirty="0" smtClean="0"/>
              <a:t>Research Information (papers, conferences and others)  </a:t>
            </a:r>
            <a:r>
              <a:rPr lang="en-US" dirty="0" smtClean="0">
                <a:solidFill>
                  <a:srgbClr val="0000CC"/>
                </a:solidFill>
              </a:rPr>
              <a:t>Table 3</a:t>
            </a:r>
          </a:p>
          <a:p>
            <a:r>
              <a:rPr lang="en-US" dirty="0" smtClean="0">
                <a:solidFill>
                  <a:srgbClr val="CC0099"/>
                </a:solidFill>
              </a:rPr>
              <a:t>Section 8:  </a:t>
            </a:r>
            <a:r>
              <a:rPr lang="en-US" dirty="0" smtClean="0"/>
              <a:t>Facilities Information (Rooms, library, labs, centers etc.)</a:t>
            </a:r>
          </a:p>
          <a:p>
            <a:r>
              <a:rPr lang="en-US" dirty="0" smtClean="0">
                <a:solidFill>
                  <a:srgbClr val="CC0099"/>
                </a:solidFill>
              </a:rPr>
              <a:t>Section 9:  </a:t>
            </a:r>
            <a:r>
              <a:rPr lang="en-US" dirty="0" smtClean="0"/>
              <a:t>Ethics, Community Service and Social Responsibility</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16</a:t>
            </a:fld>
            <a:endParaRPr lang="en-US" dirty="0">
              <a:solidFill>
                <a:prstClr val="black">
                  <a:tint val="75000"/>
                </a:prstClr>
              </a:solidFill>
            </a:endParaRPr>
          </a:p>
        </p:txBody>
      </p:sp>
    </p:spTree>
    <p:extLst>
      <p:ext uri="{BB962C8B-B14F-4D97-AF65-F5344CB8AC3E}">
        <p14:creationId xmlns:p14="http://schemas.microsoft.com/office/powerpoint/2010/main" val="8436440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rgbClr val="0070C0"/>
                </a:solidFill>
              </a:rPr>
              <a:t>Stage 1:  Supporting Documents Required</a:t>
            </a:r>
          </a:p>
        </p:txBody>
      </p:sp>
      <p:sp>
        <p:nvSpPr>
          <p:cNvPr id="3" name="Content Placeholder 2"/>
          <p:cNvSpPr>
            <a:spLocks noGrp="1"/>
          </p:cNvSpPr>
          <p:nvPr>
            <p:ph idx="1"/>
          </p:nvPr>
        </p:nvSpPr>
        <p:spPr/>
        <p:txBody>
          <a:bodyPr>
            <a:normAutofit fontScale="92500"/>
          </a:bodyPr>
          <a:lstStyle/>
          <a:p>
            <a:pPr lvl="0"/>
            <a:r>
              <a:rPr lang="en-US" dirty="0"/>
              <a:t>Cross </a:t>
            </a:r>
            <a:r>
              <a:rPr lang="en-US" dirty="0" err="1"/>
              <a:t>cheque</a:t>
            </a:r>
            <a:r>
              <a:rPr lang="en-US" dirty="0"/>
              <a:t>/ Bank draft/ Pay order of </a:t>
            </a:r>
            <a:r>
              <a:rPr lang="en-US" dirty="0" err="1"/>
              <a:t>Rs</a:t>
            </a:r>
            <a:r>
              <a:rPr lang="en-US" dirty="0"/>
              <a:t>. 25000  </a:t>
            </a:r>
            <a:endParaRPr lang="en-US" dirty="0" smtClean="0"/>
          </a:p>
          <a:p>
            <a:pPr lvl="0"/>
            <a:r>
              <a:rPr lang="en-US" dirty="0" smtClean="0"/>
              <a:t>Copy </a:t>
            </a:r>
            <a:r>
              <a:rPr lang="en-US" dirty="0"/>
              <a:t>of Charter </a:t>
            </a:r>
          </a:p>
          <a:p>
            <a:pPr lvl="0"/>
            <a:r>
              <a:rPr lang="en-US" dirty="0"/>
              <a:t>Copy of approved strategic plan</a:t>
            </a:r>
          </a:p>
          <a:p>
            <a:pPr lvl="0"/>
            <a:r>
              <a:rPr lang="en-US" dirty="0"/>
              <a:t>Documentary Evidence of approved vision and mission statement of business school</a:t>
            </a:r>
          </a:p>
          <a:p>
            <a:pPr lvl="0"/>
            <a:r>
              <a:rPr lang="en-US" dirty="0" smtClean="0"/>
              <a:t>Curriculum Vitae </a:t>
            </a:r>
            <a:r>
              <a:rPr lang="en-US" dirty="0"/>
              <a:t>of Dean, </a:t>
            </a:r>
            <a:r>
              <a:rPr lang="en-US" dirty="0" err="1"/>
              <a:t>HoD</a:t>
            </a:r>
            <a:r>
              <a:rPr lang="en-US" dirty="0"/>
              <a:t> and Focal Person </a:t>
            </a:r>
          </a:p>
          <a:p>
            <a:pPr lvl="0"/>
            <a:r>
              <a:rPr lang="en-US" dirty="0" smtClean="0"/>
              <a:t>Curriculum Vitae </a:t>
            </a:r>
            <a:r>
              <a:rPr lang="en-US" dirty="0"/>
              <a:t>of </a:t>
            </a:r>
            <a:r>
              <a:rPr lang="en-US" dirty="0" smtClean="0"/>
              <a:t>Placement </a:t>
            </a:r>
            <a:r>
              <a:rPr lang="en-US" dirty="0"/>
              <a:t>O</a:t>
            </a:r>
            <a:r>
              <a:rPr lang="en-US" dirty="0" smtClean="0"/>
              <a:t>fficer</a:t>
            </a:r>
            <a:r>
              <a:rPr lang="en-US" dirty="0"/>
              <a:t> </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17</a:t>
            </a:fld>
            <a:endParaRPr lang="en-US" dirty="0">
              <a:solidFill>
                <a:prstClr val="black">
                  <a:tint val="75000"/>
                </a:prstClr>
              </a:solidFill>
            </a:endParaRPr>
          </a:p>
        </p:txBody>
      </p:sp>
    </p:spTree>
    <p:extLst>
      <p:ext uri="{BB962C8B-B14F-4D97-AF65-F5344CB8AC3E}">
        <p14:creationId xmlns:p14="http://schemas.microsoft.com/office/powerpoint/2010/main" val="2512189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dirty="0">
                <a:solidFill>
                  <a:srgbClr val="0070C0"/>
                </a:solidFill>
              </a:rPr>
              <a:t>Stage 2: Pre-Eligibility Mentorship</a:t>
            </a:r>
          </a:p>
        </p:txBody>
      </p:sp>
      <p:sp>
        <p:nvSpPr>
          <p:cNvPr id="3" name="Content Placeholder 2"/>
          <p:cNvSpPr>
            <a:spLocks noGrp="1"/>
          </p:cNvSpPr>
          <p:nvPr>
            <p:ph idx="1"/>
          </p:nvPr>
        </p:nvSpPr>
        <p:spPr>
          <a:xfrm>
            <a:off x="457200" y="1920478"/>
            <a:ext cx="8229600" cy="3977879"/>
          </a:xfrm>
        </p:spPr>
        <p:txBody>
          <a:bodyPr>
            <a:normAutofit fontScale="85000" lnSpcReduction="20000"/>
          </a:bodyPr>
          <a:lstStyle/>
          <a:p>
            <a:r>
              <a:rPr lang="en-US" dirty="0" smtClean="0"/>
              <a:t>Purpose - To </a:t>
            </a:r>
            <a:r>
              <a:rPr lang="en-US" dirty="0"/>
              <a:t>address the developmental needs identified during the </a:t>
            </a:r>
            <a:r>
              <a:rPr lang="en-US" dirty="0" smtClean="0"/>
              <a:t>eligibility </a:t>
            </a:r>
            <a:r>
              <a:rPr lang="en-US" dirty="0"/>
              <a:t>s</a:t>
            </a:r>
            <a:r>
              <a:rPr lang="en-US" dirty="0" smtClean="0"/>
              <a:t>creening </a:t>
            </a:r>
            <a:r>
              <a:rPr lang="en-US" dirty="0"/>
              <a:t>p</a:t>
            </a:r>
            <a:r>
              <a:rPr lang="en-US" dirty="0" smtClean="0"/>
              <a:t>rocess </a:t>
            </a:r>
            <a:r>
              <a:rPr lang="en-US" dirty="0"/>
              <a:t>to produce an updated </a:t>
            </a:r>
            <a:r>
              <a:rPr lang="en-US" dirty="0" smtClean="0"/>
              <a:t>Datasheet. </a:t>
            </a:r>
            <a:endParaRPr lang="en-US" dirty="0"/>
          </a:p>
          <a:p>
            <a:r>
              <a:rPr lang="en-US" dirty="0" smtClean="0"/>
              <a:t>Visit – During the </a:t>
            </a:r>
            <a:r>
              <a:rPr lang="en-US" u="sng" dirty="0" smtClean="0">
                <a:solidFill>
                  <a:srgbClr val="CC0099"/>
                </a:solidFill>
              </a:rPr>
              <a:t>ONE</a:t>
            </a:r>
            <a:r>
              <a:rPr lang="en-US" dirty="0" smtClean="0"/>
              <a:t> day visit, mentor interacts with the </a:t>
            </a:r>
            <a:r>
              <a:rPr lang="en-US" u="sng" dirty="0" smtClean="0">
                <a:solidFill>
                  <a:srgbClr val="CC0099"/>
                </a:solidFill>
              </a:rPr>
              <a:t>School's Director/Dean</a:t>
            </a:r>
            <a:r>
              <a:rPr lang="en-US" dirty="0" smtClean="0"/>
              <a:t>, the internal </a:t>
            </a:r>
            <a:r>
              <a:rPr lang="en-US" dirty="0"/>
              <a:t>c</a:t>
            </a:r>
            <a:r>
              <a:rPr lang="en-US" dirty="0" smtClean="0"/>
              <a:t>ommittee and the faculty and </a:t>
            </a:r>
            <a:r>
              <a:rPr lang="en-US" u="sng" dirty="0" smtClean="0">
                <a:solidFill>
                  <a:srgbClr val="CC0099"/>
                </a:solidFill>
              </a:rPr>
              <a:t>informs</a:t>
            </a:r>
            <a:r>
              <a:rPr lang="en-US" dirty="0" smtClean="0"/>
              <a:t> the </a:t>
            </a:r>
            <a:r>
              <a:rPr lang="en-US" dirty="0"/>
              <a:t>minimum criteria for </a:t>
            </a:r>
            <a:r>
              <a:rPr lang="en-US" dirty="0" smtClean="0"/>
              <a:t>accreditation.</a:t>
            </a:r>
            <a:endParaRPr lang="en-US" dirty="0"/>
          </a:p>
          <a:p>
            <a:r>
              <a:rPr lang="en-US" dirty="0" smtClean="0"/>
              <a:t>Post Visit – Mentor submits report and specifies time required for submission.</a:t>
            </a:r>
          </a:p>
          <a:p>
            <a:pPr marL="0" indent="0">
              <a:buNone/>
            </a:pPr>
            <a:r>
              <a:rPr lang="en-US" sz="1800" b="1" i="1" dirty="0"/>
              <a:t>*Note:  Involvement and support of mentor is a voluntary activity initiated at the request of the school.</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18</a:t>
            </a:fld>
            <a:endParaRPr lang="en-US" dirty="0">
              <a:solidFill>
                <a:prstClr val="black">
                  <a:tint val="75000"/>
                </a:prstClr>
              </a:solidFill>
            </a:endParaRPr>
          </a:p>
        </p:txBody>
      </p:sp>
    </p:spTree>
    <p:extLst>
      <p:ext uri="{BB962C8B-B14F-4D97-AF65-F5344CB8AC3E}">
        <p14:creationId xmlns:p14="http://schemas.microsoft.com/office/powerpoint/2010/main" val="3174328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solidFill>
                  <a:srgbClr val="0070C0"/>
                </a:solidFill>
              </a:rPr>
              <a:t>Stage 3: Eligibility Screening (Criteria)</a:t>
            </a:r>
          </a:p>
        </p:txBody>
      </p:sp>
      <p:sp>
        <p:nvSpPr>
          <p:cNvPr id="3" name="Content Placeholder 2"/>
          <p:cNvSpPr>
            <a:spLocks noGrp="1"/>
          </p:cNvSpPr>
          <p:nvPr>
            <p:ph idx="1"/>
          </p:nvPr>
        </p:nvSpPr>
        <p:spPr>
          <a:xfrm>
            <a:off x="457200" y="2075260"/>
            <a:ext cx="8229600" cy="3394472"/>
          </a:xfrm>
        </p:spPr>
        <p:txBody>
          <a:bodyPr>
            <a:normAutofit fontScale="77500" lnSpcReduction="20000"/>
          </a:bodyPr>
          <a:lstStyle/>
          <a:p>
            <a:r>
              <a:rPr lang="en-US" dirty="0" smtClean="0"/>
              <a:t> At </a:t>
            </a:r>
            <a:r>
              <a:rPr lang="en-US" dirty="0"/>
              <a:t>least 3 batches of the degree should have passed to consider the program for accreditation. </a:t>
            </a:r>
            <a:endParaRPr lang="en-US" dirty="0" smtClean="0"/>
          </a:p>
          <a:p>
            <a:r>
              <a:rPr lang="en-US" dirty="0" smtClean="0"/>
              <a:t>Vision &amp; Mission</a:t>
            </a:r>
          </a:p>
          <a:p>
            <a:r>
              <a:rPr lang="en-US" dirty="0" smtClean="0"/>
              <a:t>Strategic Plan</a:t>
            </a:r>
          </a:p>
          <a:p>
            <a:r>
              <a:rPr lang="en-US" dirty="0" smtClean="0"/>
              <a:t>Faculty – Portfolio, Diversity, International Exposure, Full time: Part time ratio</a:t>
            </a:r>
          </a:p>
          <a:p>
            <a:r>
              <a:rPr lang="en-US" dirty="0" smtClean="0"/>
              <a:t>Student : Teacher Ratio</a:t>
            </a:r>
          </a:p>
          <a:p>
            <a:r>
              <a:rPr lang="en-US" dirty="0" smtClean="0"/>
              <a:t>Student :  Computer Ratio</a:t>
            </a:r>
          </a:p>
          <a:p>
            <a:r>
              <a:rPr lang="en-US" dirty="0" smtClean="0"/>
              <a:t>Course Load </a:t>
            </a:r>
            <a:endParaRPr lang="en-US" dirty="0"/>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19</a:t>
            </a:fld>
            <a:endParaRPr lang="en-US" dirty="0">
              <a:solidFill>
                <a:prstClr val="black">
                  <a:tint val="75000"/>
                </a:prstClr>
              </a:solidFill>
            </a:endParaRPr>
          </a:p>
        </p:txBody>
      </p:sp>
    </p:spTree>
    <p:extLst>
      <p:ext uri="{BB962C8B-B14F-4D97-AF65-F5344CB8AC3E}">
        <p14:creationId xmlns:p14="http://schemas.microsoft.com/office/powerpoint/2010/main" val="17184126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042" y="491332"/>
            <a:ext cx="8229600" cy="857250"/>
          </a:xfrm>
        </p:spPr>
        <p:txBody>
          <a:bodyPr>
            <a:normAutofit/>
          </a:bodyPr>
          <a:lstStyle/>
          <a:p>
            <a:r>
              <a:rPr lang="en-US" sz="4000" dirty="0">
                <a:solidFill>
                  <a:srgbClr val="0070C0"/>
                </a:solidFill>
              </a:rPr>
              <a:t>Stage 4: Pre-Review Mentorship</a:t>
            </a:r>
          </a:p>
        </p:txBody>
      </p:sp>
      <p:sp>
        <p:nvSpPr>
          <p:cNvPr id="3" name="Content Placeholder 2"/>
          <p:cNvSpPr>
            <a:spLocks noGrp="1"/>
          </p:cNvSpPr>
          <p:nvPr>
            <p:ph idx="1"/>
          </p:nvPr>
        </p:nvSpPr>
        <p:spPr>
          <a:xfrm>
            <a:off x="457200" y="1577578"/>
            <a:ext cx="8229600" cy="4211381"/>
          </a:xfrm>
        </p:spPr>
        <p:txBody>
          <a:bodyPr>
            <a:normAutofit fontScale="70000" lnSpcReduction="20000"/>
          </a:bodyPr>
          <a:lstStyle/>
          <a:p>
            <a:r>
              <a:rPr lang="en-US" dirty="0" smtClean="0"/>
              <a:t>Purpose - To </a:t>
            </a:r>
            <a:r>
              <a:rPr lang="en-US" dirty="0"/>
              <a:t>cross check the data </a:t>
            </a:r>
            <a:r>
              <a:rPr lang="en-US" dirty="0" smtClean="0"/>
              <a:t>given in the forms and presented by the school, to identify the gaps and suggest improvements essential before submission of Self Assessment Report (SAR). </a:t>
            </a:r>
            <a:endParaRPr lang="en-US" dirty="0"/>
          </a:p>
          <a:p>
            <a:r>
              <a:rPr lang="en-US" dirty="0" smtClean="0"/>
              <a:t>Visit – During the </a:t>
            </a:r>
            <a:r>
              <a:rPr lang="en-US" u="sng" dirty="0" smtClean="0">
                <a:solidFill>
                  <a:srgbClr val="CC0099"/>
                </a:solidFill>
              </a:rPr>
              <a:t>ONE</a:t>
            </a:r>
            <a:r>
              <a:rPr lang="en-US" dirty="0" smtClean="0"/>
              <a:t> day visit, mentor interacts with the </a:t>
            </a:r>
            <a:r>
              <a:rPr lang="en-US" u="sng" dirty="0" smtClean="0">
                <a:solidFill>
                  <a:srgbClr val="CC0099"/>
                </a:solidFill>
              </a:rPr>
              <a:t>School's Director/Dean</a:t>
            </a:r>
            <a:r>
              <a:rPr lang="en-US" dirty="0" smtClean="0"/>
              <a:t>, the internal </a:t>
            </a:r>
            <a:r>
              <a:rPr lang="en-US" dirty="0"/>
              <a:t>c</a:t>
            </a:r>
            <a:r>
              <a:rPr lang="en-US" dirty="0" smtClean="0"/>
              <a:t>ommittee and the faculty to understand the process followed and issues / concerns of the school.</a:t>
            </a:r>
            <a:endParaRPr lang="en-US" dirty="0"/>
          </a:p>
          <a:p>
            <a:r>
              <a:rPr lang="en-US" dirty="0" smtClean="0"/>
              <a:t>Post Visit – Mentor submits report, specifies time required for submission and recommends conduct of Peer Review Visit.</a:t>
            </a:r>
          </a:p>
          <a:p>
            <a:pPr marL="0" indent="0">
              <a:buNone/>
            </a:pPr>
            <a:r>
              <a:rPr lang="en-US" sz="1800" b="1" i="1" dirty="0"/>
              <a:t>*Note:  </a:t>
            </a:r>
          </a:p>
          <a:p>
            <a:pPr>
              <a:buAutoNum type="arabicPeriod"/>
            </a:pPr>
            <a:r>
              <a:rPr lang="en-US" sz="1800" b="1" i="1" dirty="0"/>
              <a:t>Involvement and support of mentor is a voluntary activity initiated at the request of the school.</a:t>
            </a:r>
          </a:p>
          <a:p>
            <a:pPr>
              <a:buAutoNum type="arabicPeriod"/>
            </a:pPr>
            <a:r>
              <a:rPr lang="en-US" sz="1800" b="1" i="1" dirty="0"/>
              <a:t>The visiting team is composed of 01-02 members. The mentor would not be in the PRP or business school team which prepares the SAR and chalks out steps for peer review and accreditation. </a:t>
            </a:r>
          </a:p>
          <a:p>
            <a:pPr>
              <a:buAutoNum type="arabicPeriod"/>
            </a:pPr>
            <a:endParaRPr lang="en-US" sz="1800" b="1" i="1"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20</a:t>
            </a:fld>
            <a:endParaRPr lang="en-US" dirty="0">
              <a:solidFill>
                <a:prstClr val="black">
                  <a:tint val="75000"/>
                </a:prstClr>
              </a:solidFill>
            </a:endParaRPr>
          </a:p>
        </p:txBody>
      </p:sp>
      <p:sp>
        <p:nvSpPr>
          <p:cNvPr id="6" name="Notched Right Arrow 5">
            <a:hlinkClick r:id="rId2" action="ppaction://hlinksldjump"/>
          </p:cNvPr>
          <p:cNvSpPr/>
          <p:nvPr/>
        </p:nvSpPr>
        <p:spPr>
          <a:xfrm>
            <a:off x="7624482" y="5526741"/>
            <a:ext cx="756398" cy="37161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3591586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800" y="1196975"/>
            <a:ext cx="7772400" cy="1470025"/>
          </a:xfrm>
        </p:spPr>
        <p:txBody>
          <a:bodyPr>
            <a:normAutofit/>
          </a:bodyPr>
          <a:lstStyle/>
          <a:p>
            <a:r>
              <a:rPr lang="en-US" b="1" dirty="0" smtClean="0">
                <a:solidFill>
                  <a:srgbClr val="0070C0"/>
                </a:solidFill>
              </a:rPr>
              <a:t>Session 3</a:t>
            </a:r>
            <a:r>
              <a:rPr lang="en-US" dirty="0"/>
              <a:t> </a:t>
            </a:r>
            <a:r>
              <a:rPr lang="en-US" dirty="0" smtClean="0"/>
              <a:t/>
            </a:r>
            <a:br>
              <a:rPr lang="en-US" dirty="0" smtClean="0"/>
            </a:br>
            <a:r>
              <a:rPr lang="en-US" sz="3000" dirty="0">
                <a:latin typeface="+mn-lt"/>
                <a:ea typeface="+mn-ea"/>
                <a:cs typeface="+mn-cs"/>
              </a:rPr>
              <a:t>2.30 pm – 5:00 pm</a:t>
            </a:r>
          </a:p>
        </p:txBody>
      </p:sp>
      <p:sp>
        <p:nvSpPr>
          <p:cNvPr id="7" name="Subtitle 6"/>
          <p:cNvSpPr>
            <a:spLocks noGrp="1"/>
          </p:cNvSpPr>
          <p:nvPr>
            <p:ph type="subTitle" idx="1"/>
          </p:nvPr>
        </p:nvSpPr>
        <p:spPr>
          <a:xfrm>
            <a:off x="1371600" y="2895600"/>
            <a:ext cx="6400800" cy="1752600"/>
          </a:xfrm>
        </p:spPr>
        <p:txBody>
          <a:bodyPr/>
          <a:lstStyle/>
          <a:p>
            <a:pPr>
              <a:lnSpc>
                <a:spcPct val="107000"/>
              </a:lnSpc>
              <a:spcBef>
                <a:spcPts val="0"/>
              </a:spcBef>
            </a:pPr>
            <a:r>
              <a:rPr lang="en-US" dirty="0"/>
              <a:t>Discussion on SAR forms (1-3)</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pPr/>
              <a:t>21</a:t>
            </a:fld>
            <a:endParaRPr lang="en-US" dirty="0"/>
          </a:p>
        </p:txBody>
      </p:sp>
      <p:sp>
        <p:nvSpPr>
          <p:cNvPr id="2" name="Footer Placeholder 1"/>
          <p:cNvSpPr>
            <a:spLocks noGrp="1"/>
          </p:cNvSpPr>
          <p:nvPr>
            <p:ph type="ftr" sz="quarter" idx="11"/>
          </p:nvPr>
        </p:nvSpPr>
        <p:spPr/>
        <p:txBody>
          <a:bodyPr/>
          <a:lstStyle/>
          <a:p>
            <a:r>
              <a:rPr lang="en-US" smtClean="0"/>
              <a:t>Sadia Nadeem &amp; Asfia Obaid                        NBEAC Training 2017</a:t>
            </a:r>
            <a:endParaRPr lang="en-US" dirty="0"/>
          </a:p>
        </p:txBody>
      </p:sp>
      <p:sp>
        <p:nvSpPr>
          <p:cNvPr id="3" name="Date Placeholder 2"/>
          <p:cNvSpPr>
            <a:spLocks noGrp="1"/>
          </p:cNvSpPr>
          <p:nvPr>
            <p:ph type="dt" sz="half" idx="10"/>
          </p:nvPr>
        </p:nvSpPr>
        <p:spPr/>
        <p:txBody>
          <a:bodyPr/>
          <a:lstStyle/>
          <a:p>
            <a:r>
              <a:rPr lang="en-US" smtClean="0"/>
              <a:t>24-25 July, 2017</a:t>
            </a:r>
            <a:endParaRPr lang="en-US" dirty="0"/>
          </a:p>
        </p:txBody>
      </p:sp>
      <p:graphicFrame>
        <p:nvGraphicFramePr>
          <p:cNvPr id="11" name="Table 10"/>
          <p:cNvGraphicFramePr>
            <a:graphicFrameLocks noGrp="1"/>
          </p:cNvGraphicFramePr>
          <p:nvPr>
            <p:extLst/>
          </p:nvPr>
        </p:nvGraphicFramePr>
        <p:xfrm>
          <a:off x="1447800" y="52713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5211382"/>
            <a:ext cx="1066800" cy="98592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5056305"/>
            <a:ext cx="1066800" cy="1192095"/>
          </a:xfrm>
          <a:prstGeom prst="rect">
            <a:avLst/>
          </a:prstGeom>
        </p:spPr>
      </p:pic>
    </p:spTree>
    <p:extLst>
      <p:ext uri="{BB962C8B-B14F-4D97-AF65-F5344CB8AC3E}">
        <p14:creationId xmlns:p14="http://schemas.microsoft.com/office/powerpoint/2010/main" val="23614561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rPr>
              <a:t>Proforma 1: Strategic Management</a:t>
            </a:r>
          </a:p>
        </p:txBody>
      </p:sp>
      <p:sp>
        <p:nvSpPr>
          <p:cNvPr id="3" name="Content Placeholder 2"/>
          <p:cNvSpPr>
            <a:spLocks noGrp="1"/>
          </p:cNvSpPr>
          <p:nvPr>
            <p:ph idx="1"/>
          </p:nvPr>
        </p:nvSpPr>
        <p:spPr>
          <a:xfrm>
            <a:off x="457200" y="1920479"/>
            <a:ext cx="8229600" cy="3681131"/>
          </a:xfrm>
        </p:spPr>
        <p:txBody>
          <a:bodyPr>
            <a:normAutofit fontScale="62500" lnSpcReduction="20000"/>
          </a:bodyPr>
          <a:lstStyle/>
          <a:p>
            <a:pPr marL="0" indent="0">
              <a:buNone/>
            </a:pPr>
            <a:r>
              <a:rPr lang="en-US" b="1" i="1" dirty="0" smtClean="0"/>
              <a:t>Vision and Mission</a:t>
            </a:r>
            <a:endParaRPr lang="en-US" b="1" i="1" dirty="0"/>
          </a:p>
          <a:p>
            <a:pPr marL="0" indent="0">
              <a:buNone/>
            </a:pPr>
            <a:r>
              <a:rPr lang="en-US" i="1" dirty="0"/>
              <a:t>The School should have a clearly articulated </a:t>
            </a:r>
            <a:r>
              <a:rPr lang="en-US" i="1" dirty="0" smtClean="0"/>
              <a:t>vision and mission </a:t>
            </a:r>
            <a:r>
              <a:rPr lang="en-US" i="1" dirty="0"/>
              <a:t>that is understood and </a:t>
            </a:r>
            <a:r>
              <a:rPr lang="en-US" i="1" dirty="0" smtClean="0"/>
              <a:t>shared throughout </a:t>
            </a:r>
            <a:r>
              <a:rPr lang="en-US" i="1" dirty="0"/>
              <a:t>the </a:t>
            </a:r>
            <a:r>
              <a:rPr lang="en-US" i="1" dirty="0" smtClean="0"/>
              <a:t>institution.</a:t>
            </a:r>
          </a:p>
          <a:p>
            <a:pPr marL="0" indent="0">
              <a:buNone/>
            </a:pPr>
            <a:endParaRPr lang="en-US" b="1" i="1" dirty="0"/>
          </a:p>
          <a:p>
            <a:pPr marL="0" indent="0">
              <a:buNone/>
            </a:pPr>
            <a:r>
              <a:rPr lang="en-US" b="1" i="1" dirty="0" smtClean="0"/>
              <a:t>Governance</a:t>
            </a:r>
            <a:endParaRPr lang="en-US" b="1" i="1" dirty="0"/>
          </a:p>
          <a:p>
            <a:pPr marL="0" indent="0">
              <a:buNone/>
            </a:pPr>
            <a:r>
              <a:rPr lang="en-US" i="1" dirty="0"/>
              <a:t>The School should have an effective and integrated organisation for the </a:t>
            </a:r>
            <a:r>
              <a:rPr lang="en-US" i="1" dirty="0" smtClean="0"/>
              <a:t>management of </a:t>
            </a:r>
            <a:r>
              <a:rPr lang="en-US" i="1" dirty="0"/>
              <a:t>its activities based on appropriate processes, with a significant degree of </a:t>
            </a:r>
            <a:r>
              <a:rPr lang="en-US" i="1" dirty="0" smtClean="0"/>
              <a:t>control over </a:t>
            </a:r>
            <a:r>
              <a:rPr lang="en-US" i="1" dirty="0"/>
              <a:t>its own destiny.</a:t>
            </a:r>
          </a:p>
          <a:p>
            <a:endParaRPr lang="en-US" b="1" i="1" dirty="0" smtClean="0"/>
          </a:p>
          <a:p>
            <a:pPr marL="0" indent="0">
              <a:buNone/>
            </a:pPr>
            <a:r>
              <a:rPr lang="en-US" b="1" i="1" dirty="0" smtClean="0"/>
              <a:t>Strategy</a:t>
            </a:r>
            <a:endParaRPr lang="en-US" b="1" i="1" dirty="0"/>
          </a:p>
          <a:p>
            <a:pPr marL="0" indent="0">
              <a:buNone/>
            </a:pPr>
            <a:r>
              <a:rPr lang="en-US" i="1" dirty="0"/>
              <a:t>The School should have a defined, credible and coherent strategy, </a:t>
            </a:r>
            <a:r>
              <a:rPr lang="en-US" i="1" dirty="0" smtClean="0"/>
              <a:t>realistically reflecting </a:t>
            </a:r>
            <a:r>
              <a:rPr lang="en-US" i="1" dirty="0"/>
              <a:t>its market positioning, resources and constraints</a:t>
            </a:r>
            <a:r>
              <a:rPr lang="en-US" i="1" dirty="0" smtClean="0"/>
              <a:t>.</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22</a:t>
            </a:fld>
            <a:endParaRPr lang="en-US" dirty="0">
              <a:solidFill>
                <a:prstClr val="black">
                  <a:tint val="75000"/>
                </a:prstClr>
              </a:solidFill>
            </a:endParaRPr>
          </a:p>
        </p:txBody>
      </p:sp>
    </p:spTree>
    <p:extLst>
      <p:ext uri="{BB962C8B-B14F-4D97-AF65-F5344CB8AC3E}">
        <p14:creationId xmlns:p14="http://schemas.microsoft.com/office/powerpoint/2010/main" val="39037538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rPr>
              <a:t>Accreditation Criteria </a:t>
            </a:r>
          </a:p>
        </p:txBody>
      </p:sp>
      <p:sp>
        <p:nvSpPr>
          <p:cNvPr id="3" name="Content Placeholder 2"/>
          <p:cNvSpPr>
            <a:spLocks noGrp="1"/>
          </p:cNvSpPr>
          <p:nvPr>
            <p:ph idx="1"/>
          </p:nvPr>
        </p:nvSpPr>
        <p:spPr/>
        <p:txBody>
          <a:bodyPr/>
          <a:lstStyle/>
          <a:p>
            <a:r>
              <a:rPr lang="en-US" dirty="0"/>
              <a:t>Autonomy of the Business School</a:t>
            </a:r>
          </a:p>
          <a:p>
            <a:r>
              <a:rPr lang="en-US" dirty="0"/>
              <a:t>Financial Support</a:t>
            </a:r>
          </a:p>
          <a:p>
            <a:r>
              <a:rPr lang="en-US" dirty="0"/>
              <a:t>External Participation in Academic Governance</a:t>
            </a:r>
          </a:p>
          <a:p>
            <a:r>
              <a:rPr lang="en-US" dirty="0"/>
              <a:t>Internal Governance</a:t>
            </a:r>
          </a:p>
          <a:p>
            <a:r>
              <a:rPr lang="en-US" dirty="0"/>
              <a:t>Sense of Vision and Mission</a:t>
            </a:r>
          </a:p>
          <a:p>
            <a:r>
              <a:rPr lang="en-US" dirty="0"/>
              <a:t>Credibility of Strategic Planning and Positioning </a:t>
            </a:r>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23</a:t>
            </a:fld>
            <a:endParaRPr lang="en-US" dirty="0">
              <a:solidFill>
                <a:prstClr val="black">
                  <a:tint val="75000"/>
                </a:prstClr>
              </a:solidFill>
            </a:endParaRPr>
          </a:p>
        </p:txBody>
      </p:sp>
    </p:spTree>
    <p:extLst>
      <p:ext uri="{BB962C8B-B14F-4D97-AF65-F5344CB8AC3E}">
        <p14:creationId xmlns:p14="http://schemas.microsoft.com/office/powerpoint/2010/main" val="1807538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rPr>
              <a:t>Main Points Covered in P1</a:t>
            </a:r>
          </a:p>
        </p:txBody>
      </p:sp>
      <p:sp>
        <p:nvSpPr>
          <p:cNvPr id="3" name="Content Placeholder 2"/>
          <p:cNvSpPr>
            <a:spLocks noGrp="1"/>
          </p:cNvSpPr>
          <p:nvPr>
            <p:ph idx="1"/>
          </p:nvPr>
        </p:nvSpPr>
        <p:spPr/>
        <p:txBody>
          <a:bodyPr/>
          <a:lstStyle/>
          <a:p>
            <a:pPr algn="just"/>
            <a:r>
              <a:rPr lang="en-US" dirty="0" smtClean="0"/>
              <a:t>Vision and Mission</a:t>
            </a:r>
          </a:p>
          <a:p>
            <a:pPr algn="just"/>
            <a:r>
              <a:rPr lang="en-US" dirty="0" smtClean="0"/>
              <a:t>Strategic Plan – Planning and implementation</a:t>
            </a:r>
          </a:p>
          <a:p>
            <a:pPr algn="just"/>
            <a:r>
              <a:rPr lang="en-US" dirty="0" smtClean="0"/>
              <a:t>Budget presentation – Options &amp; Alternatives</a:t>
            </a:r>
          </a:p>
          <a:p>
            <a:pPr algn="just"/>
            <a:r>
              <a:rPr lang="en-US" dirty="0" smtClean="0"/>
              <a:t>Governance – Engagement of Stakeholders and Autonomy</a:t>
            </a:r>
          </a:p>
          <a:p>
            <a:pPr algn="just"/>
            <a:r>
              <a:rPr lang="en-US" dirty="0" smtClean="0"/>
              <a:t>Structure and Processes </a:t>
            </a:r>
          </a:p>
          <a:p>
            <a:pPr algn="just"/>
            <a:r>
              <a:rPr lang="en-US" dirty="0" smtClean="0"/>
              <a:t>Academic Head – Requirements </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24</a:t>
            </a:fld>
            <a:endParaRPr lang="en-US" dirty="0">
              <a:solidFill>
                <a:prstClr val="black">
                  <a:tint val="75000"/>
                </a:prstClr>
              </a:solidFill>
            </a:endParaRPr>
          </a:p>
        </p:txBody>
      </p:sp>
    </p:spTree>
    <p:extLst>
      <p:ext uri="{BB962C8B-B14F-4D97-AF65-F5344CB8AC3E}">
        <p14:creationId xmlns:p14="http://schemas.microsoft.com/office/powerpoint/2010/main" val="1600219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rPr>
              <a:t>Appendices for P1</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97833681"/>
              </p:ext>
            </p:extLst>
          </p:nvPr>
        </p:nvGraphicFramePr>
        <p:xfrm>
          <a:off x="650502" y="1417637"/>
          <a:ext cx="8036298" cy="4654310"/>
        </p:xfrm>
        <a:graphic>
          <a:graphicData uri="http://schemas.openxmlformats.org/drawingml/2006/table">
            <a:tbl>
              <a:tblPr firstRow="1" firstCol="1" bandRow="1">
                <a:tableStyleId>{5C22544A-7EE6-4342-B048-85BDC9FD1C3A}</a:tableStyleId>
              </a:tblPr>
              <a:tblGrid>
                <a:gridCol w="1810459"/>
                <a:gridCol w="6225839"/>
              </a:tblGrid>
              <a:tr h="465431">
                <a:tc>
                  <a:txBody>
                    <a:bodyPr/>
                    <a:lstStyle/>
                    <a:p>
                      <a:pPr marL="0" marR="0" algn="just">
                        <a:lnSpc>
                          <a:spcPct val="115000"/>
                        </a:lnSpc>
                        <a:spcBef>
                          <a:spcPts val="0"/>
                        </a:spcBef>
                        <a:spcAft>
                          <a:spcPts val="0"/>
                        </a:spcAft>
                      </a:pPr>
                      <a:r>
                        <a:rPr lang="en-US" sz="1800" dirty="0">
                          <a:effectLst/>
                        </a:rPr>
                        <a:t>Name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dirty="0">
                          <a:effectLst/>
                        </a:rPr>
                        <a:t>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CV of the dean, HoD and focal person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Appendix-1B</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Copy of the charter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Parent institution’s organogram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School’s organogram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Composition, role and functions of statutory bodies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Appendix-1F</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Approval of the business schools’ vision and mission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Complete strategic plan of the business school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a:effectLst/>
                        </a:rPr>
                        <a:t>Approval of the business schools’ strategic plan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65431">
                <a:tc>
                  <a:txBody>
                    <a:bodyPr/>
                    <a:lstStyle/>
                    <a:p>
                      <a:pPr marL="0" marR="0" algn="just">
                        <a:lnSpc>
                          <a:spcPct val="115000"/>
                        </a:lnSpc>
                        <a:spcBef>
                          <a:spcPts val="0"/>
                        </a:spcBef>
                        <a:spcAft>
                          <a:spcPts val="0"/>
                        </a:spcAft>
                      </a:pPr>
                      <a:r>
                        <a:rPr lang="en-US" sz="1800">
                          <a:effectLst/>
                        </a:rPr>
                        <a:t>Appendix-1I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800" dirty="0">
                          <a:effectLst/>
                        </a:rPr>
                        <a:t>Byelaws/</a:t>
                      </a:r>
                      <a:r>
                        <a:rPr lang="en-US" sz="1800" dirty="0" err="1">
                          <a:effectLst/>
                        </a:rPr>
                        <a:t>SoPs</a:t>
                      </a:r>
                      <a:r>
                        <a:rPr lang="en-US" sz="1800" dirty="0">
                          <a:effectLst/>
                        </a:rPr>
                        <a:t> of the business school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bl>
          </a:graphicData>
        </a:graphic>
      </p:graphicFrame>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25</a:t>
            </a:fld>
            <a:endParaRPr lang="en-US" dirty="0">
              <a:solidFill>
                <a:prstClr val="black">
                  <a:tint val="75000"/>
                </a:prstClr>
              </a:solidFill>
            </a:endParaRPr>
          </a:p>
        </p:txBody>
      </p:sp>
    </p:spTree>
    <p:extLst>
      <p:ext uri="{BB962C8B-B14F-4D97-AF65-F5344CB8AC3E}">
        <p14:creationId xmlns:p14="http://schemas.microsoft.com/office/powerpoint/2010/main" val="26206832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0070C0"/>
                </a:solidFill>
              </a:rPr>
              <a:t>Supporting Documents for P1</a:t>
            </a:r>
          </a:p>
        </p:txBody>
      </p:sp>
      <p:sp>
        <p:nvSpPr>
          <p:cNvPr id="3" name="Content Placeholder 2"/>
          <p:cNvSpPr>
            <a:spLocks noGrp="1"/>
          </p:cNvSpPr>
          <p:nvPr>
            <p:ph idx="1"/>
          </p:nvPr>
        </p:nvSpPr>
        <p:spPr/>
        <p:txBody>
          <a:bodyPr>
            <a:normAutofit fontScale="92500" lnSpcReduction="20000"/>
          </a:bodyPr>
          <a:lstStyle/>
          <a:p>
            <a:pPr lvl="0" algn="just"/>
            <a:r>
              <a:rPr lang="en-US" dirty="0"/>
              <a:t>Minutes of last three meetings of Governing bodies (Deans Committee, Board of Faculty, Board of Studies, Board of Advanced Studies and Research, Academic Council, Board of Governors, Executive Council)</a:t>
            </a:r>
          </a:p>
          <a:p>
            <a:pPr lvl="0" algn="just"/>
            <a:r>
              <a:rPr lang="en-US" dirty="0"/>
              <a:t>Minutes of faculty departmental meetings of last two months(if any)</a:t>
            </a:r>
          </a:p>
          <a:p>
            <a:pPr lvl="0" algn="just"/>
            <a:r>
              <a:rPr lang="en-US" dirty="0"/>
              <a:t>Last strategic plan(if any)</a:t>
            </a:r>
          </a:p>
          <a:p>
            <a:pPr lvl="0" algn="just"/>
            <a:r>
              <a:rPr lang="en-US" dirty="0"/>
              <a:t>Auditors report (last three years)</a:t>
            </a:r>
          </a:p>
          <a:p>
            <a:pPr lvl="0" algn="just"/>
            <a:r>
              <a:rPr lang="en-US" dirty="0"/>
              <a:t>Approved budget of the university and/or of the school for the last three </a:t>
            </a:r>
            <a:r>
              <a:rPr lang="en-US" dirty="0" smtClean="0"/>
              <a:t>years</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26</a:t>
            </a:fld>
            <a:endParaRPr lang="en-US" dirty="0">
              <a:solidFill>
                <a:prstClr val="black">
                  <a:tint val="75000"/>
                </a:prstClr>
              </a:solidFill>
            </a:endParaRPr>
          </a:p>
        </p:txBody>
      </p:sp>
    </p:spTree>
    <p:extLst>
      <p:ext uri="{BB962C8B-B14F-4D97-AF65-F5344CB8AC3E}">
        <p14:creationId xmlns:p14="http://schemas.microsoft.com/office/powerpoint/2010/main" val="24406377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solidFill>
                  <a:srgbClr val="0070C0"/>
                </a:solidFill>
              </a:rPr>
              <a:t>Expected Standards in Strategic Management</a:t>
            </a:r>
          </a:p>
        </p:txBody>
      </p:sp>
      <p:sp>
        <p:nvSpPr>
          <p:cNvPr id="3" name="Content Placeholder 2"/>
          <p:cNvSpPr>
            <a:spLocks noGrp="1"/>
          </p:cNvSpPr>
          <p:nvPr>
            <p:ph type="subTitle" idx="1"/>
          </p:nvPr>
        </p:nvSpPr>
        <p:spPr/>
        <p:txBody>
          <a:bodyPr/>
          <a:lstStyle/>
          <a:p>
            <a:r>
              <a:rPr lang="en-US" dirty="0" smtClean="0"/>
              <a:t>Discussion on standard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27</a:t>
            </a:fld>
            <a:endParaRPr lang="en-US" dirty="0"/>
          </a:p>
        </p:txBody>
      </p:sp>
    </p:spTree>
    <p:extLst>
      <p:ext uri="{BB962C8B-B14F-4D97-AF65-F5344CB8AC3E}">
        <p14:creationId xmlns:p14="http://schemas.microsoft.com/office/powerpoint/2010/main" val="18347972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Proforma 2: Curriculum</a:t>
            </a:r>
            <a:endParaRPr lang="en-US"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marL="0" indent="0" algn="just">
              <a:buNone/>
            </a:pPr>
            <a:r>
              <a:rPr lang="en-US" i="1" dirty="0"/>
              <a:t>A well designed curriculum should be approved by the university’s statutory bodies and should meet the structural requirements of national regulatory bodies. Program should be well designed with clear learning outcomes and an appropriate balance between knowledge acquisition and skills acquisition in the program and all courses within the program. Delivery methods should be diverse and reflect up-to-date educational practice. The curriculum should </a:t>
            </a:r>
            <a:r>
              <a:rPr lang="en-US" i="1" dirty="0" smtClean="0"/>
              <a:t>emphasize </a:t>
            </a:r>
            <a:r>
              <a:rPr lang="en-US" i="1" dirty="0"/>
              <a:t>student learning, allow for practical work and soft skills provision, and should include relevant local material. There should be rigorous assessment processes for monitoring the quality of students’ </a:t>
            </a:r>
            <a:r>
              <a:rPr lang="en-US" i="1" dirty="0" smtClean="0"/>
              <a:t>learning.</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28</a:t>
            </a:fld>
            <a:endParaRPr lang="en-US" dirty="0"/>
          </a:p>
        </p:txBody>
      </p:sp>
    </p:spTree>
    <p:extLst>
      <p:ext uri="{BB962C8B-B14F-4D97-AF65-F5344CB8AC3E}">
        <p14:creationId xmlns:p14="http://schemas.microsoft.com/office/powerpoint/2010/main" val="29017543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Accreditation Criteria</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lvl="0"/>
            <a:r>
              <a:rPr lang="en-US" dirty="0"/>
              <a:t>Curriculum and Portfolio Alignment</a:t>
            </a:r>
          </a:p>
          <a:p>
            <a:pPr lvl="0"/>
            <a:r>
              <a:rPr lang="en-US" dirty="0"/>
              <a:t>Program Design </a:t>
            </a:r>
          </a:p>
          <a:p>
            <a:pPr lvl="0"/>
            <a:r>
              <a:rPr lang="en-US" dirty="0"/>
              <a:t>Content and Coverage </a:t>
            </a:r>
          </a:p>
          <a:p>
            <a:r>
              <a:rPr lang="en-US" dirty="0"/>
              <a:t>Responsiveness to Corporate Needs </a:t>
            </a:r>
          </a:p>
          <a:p>
            <a:pPr lvl="0"/>
            <a:r>
              <a:rPr lang="en-US" dirty="0"/>
              <a:t>Indigenous and Comparative Material in Course Content</a:t>
            </a:r>
          </a:p>
          <a:p>
            <a:pPr lvl="0"/>
            <a:r>
              <a:rPr lang="en-US" dirty="0"/>
              <a:t>Soft Skills Provision </a:t>
            </a:r>
          </a:p>
          <a:p>
            <a:pPr lvl="0"/>
            <a:r>
              <a:rPr lang="en-US" dirty="0"/>
              <a:t>Program Delivery </a:t>
            </a:r>
          </a:p>
          <a:p>
            <a:pPr lvl="0"/>
            <a:r>
              <a:rPr lang="en-US" dirty="0"/>
              <a:t>Examination and Assessment</a:t>
            </a:r>
          </a:p>
          <a:p>
            <a:pPr lvl="0"/>
            <a:r>
              <a:rPr lang="en-US" dirty="0"/>
              <a:t>Academic Honesty</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29</a:t>
            </a:fld>
            <a:endParaRPr lang="en-US" dirty="0"/>
          </a:p>
        </p:txBody>
      </p:sp>
    </p:spTree>
    <p:extLst>
      <p:ext uri="{BB962C8B-B14F-4D97-AF65-F5344CB8AC3E}">
        <p14:creationId xmlns:p14="http://schemas.microsoft.com/office/powerpoint/2010/main" val="38495414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Main Points Covered in P2</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r>
              <a:rPr lang="en-US" dirty="0" smtClean="0"/>
              <a:t>HEC Roadmap – the stories</a:t>
            </a:r>
          </a:p>
          <a:p>
            <a:r>
              <a:rPr lang="en-US" dirty="0" smtClean="0"/>
              <a:t>Learning outcomes and objectives of the program and their alignment with vision/mission</a:t>
            </a:r>
          </a:p>
          <a:p>
            <a:r>
              <a:rPr lang="en-US" dirty="0" smtClean="0"/>
              <a:t>Template for course outline and samples – the stories</a:t>
            </a:r>
          </a:p>
          <a:p>
            <a:r>
              <a:rPr lang="en-US" dirty="0" smtClean="0"/>
              <a:t>Processes to ensure quality of course design and delivery, including assessment</a:t>
            </a:r>
          </a:p>
          <a:p>
            <a:r>
              <a:rPr lang="en-US" dirty="0" smtClean="0"/>
              <a:t>Focus on technical knowledge and soft skills</a:t>
            </a:r>
          </a:p>
          <a:p>
            <a:r>
              <a:rPr lang="en-US" dirty="0" smtClean="0"/>
              <a:t>Exam and result monitoring</a:t>
            </a:r>
          </a:p>
          <a:p>
            <a:r>
              <a:rPr lang="en-US" dirty="0" smtClean="0"/>
              <a:t>Academic dishonesty </a:t>
            </a:r>
            <a:endParaRPr lang="en-US" dirty="0"/>
          </a:p>
        </p:txBody>
      </p:sp>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Asfia </a:t>
            </a:r>
            <a:r>
              <a:rPr lang="en-US" dirty="0" smtClean="0"/>
              <a:t>Obaid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30</a:t>
            </a:fld>
            <a:endParaRPr lang="en-US" dirty="0"/>
          </a:p>
        </p:txBody>
      </p:sp>
    </p:spTree>
    <p:extLst>
      <p:ext uri="{BB962C8B-B14F-4D97-AF65-F5344CB8AC3E}">
        <p14:creationId xmlns:p14="http://schemas.microsoft.com/office/powerpoint/2010/main" val="36958745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Appendices for P2</a:t>
            </a:r>
            <a:endParaRPr lang="en-US" dirty="0">
              <a:solidFill>
                <a:srgbClr val="0070C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798996318"/>
              </p:ext>
            </p:extLst>
          </p:nvPr>
        </p:nvGraphicFramePr>
        <p:xfrm>
          <a:off x="457200" y="1676400"/>
          <a:ext cx="8382000" cy="4267198"/>
        </p:xfrm>
        <a:graphic>
          <a:graphicData uri="http://schemas.openxmlformats.org/drawingml/2006/table">
            <a:tbl>
              <a:tblPr firstRow="1" firstCol="1" bandRow="1">
                <a:tableStyleId>{5C22544A-7EE6-4342-B048-85BDC9FD1C3A}</a:tableStyleId>
              </a:tblPr>
              <a:tblGrid>
                <a:gridCol w="1928180"/>
                <a:gridCol w="6453820"/>
              </a:tblGrid>
              <a:tr h="421475">
                <a:tc>
                  <a:txBody>
                    <a:bodyPr/>
                    <a:lstStyle/>
                    <a:p>
                      <a:pPr marL="0" marR="0" algn="just">
                        <a:lnSpc>
                          <a:spcPct val="115000"/>
                        </a:lnSpc>
                        <a:spcBef>
                          <a:spcPts val="0"/>
                        </a:spcBef>
                        <a:spcAft>
                          <a:spcPts val="0"/>
                        </a:spcAft>
                      </a:pPr>
                      <a:r>
                        <a:rPr lang="en-US" sz="1800" dirty="0">
                          <a:effectLst/>
                        </a:rPr>
                        <a:t>Name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a:effectLst/>
                        </a:rPr>
                        <a:t>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1475">
                <a:tc>
                  <a:txBody>
                    <a:bodyPr/>
                    <a:lstStyle/>
                    <a:p>
                      <a:pPr marL="0" marR="0" algn="just">
                        <a:lnSpc>
                          <a:spcPct val="115000"/>
                        </a:lnSpc>
                        <a:spcBef>
                          <a:spcPts val="0"/>
                        </a:spcBef>
                        <a:spcAft>
                          <a:spcPts val="0"/>
                        </a:spcAft>
                      </a:pPr>
                      <a:r>
                        <a:rPr lang="en-US" sz="1800">
                          <a:effectLst/>
                        </a:rPr>
                        <a:t>Appendix-2A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Standard template for course outline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69174">
                <a:tc>
                  <a:txBody>
                    <a:bodyPr/>
                    <a:lstStyle/>
                    <a:p>
                      <a:pPr marL="0" marR="0" algn="just">
                        <a:lnSpc>
                          <a:spcPct val="115000"/>
                        </a:lnSpc>
                        <a:spcBef>
                          <a:spcPts val="0"/>
                        </a:spcBef>
                        <a:spcAft>
                          <a:spcPts val="0"/>
                        </a:spcAft>
                      </a:pPr>
                      <a:r>
                        <a:rPr lang="en-US" sz="1800">
                          <a:effectLst/>
                        </a:rPr>
                        <a:t>Appendix-2B</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Course outlines of  2 to 3 core, 2 to 3 electives and 2 to 3 general courses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1475">
                <a:tc>
                  <a:txBody>
                    <a:bodyPr/>
                    <a:lstStyle/>
                    <a:p>
                      <a:pPr marL="0" marR="0" algn="just">
                        <a:lnSpc>
                          <a:spcPct val="115000"/>
                        </a:lnSpc>
                        <a:spcBef>
                          <a:spcPts val="0"/>
                        </a:spcBef>
                        <a:spcAft>
                          <a:spcPts val="0"/>
                        </a:spcAft>
                      </a:pPr>
                      <a:r>
                        <a:rPr lang="en-US" sz="1800">
                          <a:effectLst/>
                        </a:rPr>
                        <a:t>Appendix-2C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Timetable of current and previous semester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69174">
                <a:tc>
                  <a:txBody>
                    <a:bodyPr/>
                    <a:lstStyle/>
                    <a:p>
                      <a:pPr marL="0" marR="0" algn="just">
                        <a:lnSpc>
                          <a:spcPct val="115000"/>
                        </a:lnSpc>
                        <a:spcBef>
                          <a:spcPts val="0"/>
                        </a:spcBef>
                        <a:spcAft>
                          <a:spcPts val="0"/>
                        </a:spcAft>
                      </a:pPr>
                      <a:r>
                        <a:rPr lang="en-US" sz="1800">
                          <a:effectLst/>
                        </a:rPr>
                        <a:t>Appendix-2D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Policy to conduct, review, monitor, evaluate and/or moderate the question papers and quality of examination results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1475">
                <a:tc>
                  <a:txBody>
                    <a:bodyPr/>
                    <a:lstStyle/>
                    <a:p>
                      <a:pPr marL="0" marR="0" algn="just">
                        <a:lnSpc>
                          <a:spcPct val="115000"/>
                        </a:lnSpc>
                        <a:spcBef>
                          <a:spcPts val="0"/>
                        </a:spcBef>
                        <a:spcAft>
                          <a:spcPts val="0"/>
                        </a:spcAft>
                      </a:pPr>
                      <a:r>
                        <a:rPr lang="en-US" sz="1800">
                          <a:effectLst/>
                        </a:rPr>
                        <a:t>Appendix-2E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Policy to monitor the quality of exam results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1475">
                <a:tc>
                  <a:txBody>
                    <a:bodyPr/>
                    <a:lstStyle/>
                    <a:p>
                      <a:pPr marL="0" marR="0" algn="just">
                        <a:lnSpc>
                          <a:spcPct val="115000"/>
                        </a:lnSpc>
                        <a:spcBef>
                          <a:spcPts val="0"/>
                        </a:spcBef>
                        <a:spcAft>
                          <a:spcPts val="0"/>
                        </a:spcAft>
                      </a:pPr>
                      <a:r>
                        <a:rPr lang="en-US" sz="1800">
                          <a:effectLst/>
                        </a:rPr>
                        <a:t>Appendix-2F</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Academic dishonesty policy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1475">
                <a:tc>
                  <a:txBody>
                    <a:bodyPr/>
                    <a:lstStyle/>
                    <a:p>
                      <a:pPr marL="0" marR="0" algn="just">
                        <a:lnSpc>
                          <a:spcPct val="115000"/>
                        </a:lnSpc>
                        <a:spcBef>
                          <a:spcPts val="0"/>
                        </a:spcBef>
                        <a:spcAft>
                          <a:spcPts val="0"/>
                        </a:spcAft>
                      </a:pPr>
                      <a:r>
                        <a:rPr lang="en-US" sz="1800">
                          <a:effectLst/>
                        </a:rPr>
                        <a:t>Appendix-2G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a:effectLst/>
                        </a:rPr>
                        <a:t>Plagiarism policy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Asfia </a:t>
            </a:r>
            <a:r>
              <a:rPr lang="en-US" dirty="0" smtClean="0"/>
              <a:t>Obaid </a:t>
            </a:r>
            <a:r>
              <a:rPr lang="en-US" dirty="0" smtClean="0"/>
              <a:t>NBEAC Training 2017</a:t>
            </a:r>
            <a:endParaRPr lang="en-US" dirty="0"/>
          </a:p>
        </p:txBody>
      </p:sp>
      <p:sp>
        <p:nvSpPr>
          <p:cNvPr id="5" name="Slide Number Placeholder 4"/>
          <p:cNvSpPr>
            <a:spLocks noGrp="1"/>
          </p:cNvSpPr>
          <p:nvPr>
            <p:ph type="sldNum" sz="quarter" idx="12"/>
          </p:nvPr>
        </p:nvSpPr>
        <p:spPr>
          <a:xfrm>
            <a:off x="6553200" y="6492875"/>
            <a:ext cx="2133600" cy="365125"/>
          </a:xfrm>
        </p:spPr>
        <p:txBody>
          <a:bodyPr/>
          <a:lstStyle/>
          <a:p>
            <a:fld id="{0E353FB2-44D2-47B4-88D5-FF61BBAA13A1}" type="slidenum">
              <a:rPr lang="en-US" smtClean="0"/>
              <a:pPr/>
              <a:t>31</a:t>
            </a:fld>
            <a:endParaRPr lang="en-US" dirty="0"/>
          </a:p>
        </p:txBody>
      </p:sp>
    </p:spTree>
    <p:extLst>
      <p:ext uri="{BB962C8B-B14F-4D97-AF65-F5344CB8AC3E}">
        <p14:creationId xmlns:p14="http://schemas.microsoft.com/office/powerpoint/2010/main" val="12384757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Supporting Document for P2</a:t>
            </a:r>
            <a:endParaRPr lang="en-US" dirty="0">
              <a:solidFill>
                <a:srgbClr val="0070C0"/>
              </a:solidFill>
            </a:endParaRPr>
          </a:p>
        </p:txBody>
      </p:sp>
      <p:sp>
        <p:nvSpPr>
          <p:cNvPr id="3" name="Content Placeholder 2"/>
          <p:cNvSpPr>
            <a:spLocks noGrp="1"/>
          </p:cNvSpPr>
          <p:nvPr>
            <p:ph idx="1"/>
          </p:nvPr>
        </p:nvSpPr>
        <p:spPr/>
        <p:txBody>
          <a:bodyPr>
            <a:normAutofit fontScale="77500" lnSpcReduction="20000"/>
          </a:bodyPr>
          <a:lstStyle/>
          <a:p>
            <a:pPr lvl="0"/>
            <a:r>
              <a:rPr lang="en-US" dirty="0"/>
              <a:t>Minutes of last three meetings of statutory bodies (Deans Committee, Board of Faculty, Board of Studies, Academic Council, Board of Governors, Executive Council)</a:t>
            </a:r>
          </a:p>
          <a:p>
            <a:pPr lvl="0"/>
            <a:r>
              <a:rPr lang="en-US" dirty="0"/>
              <a:t>Course folders of all courses of the program under review for last two years for fulltime as well as visiting faculty</a:t>
            </a:r>
          </a:p>
          <a:p>
            <a:pPr lvl="0"/>
            <a:r>
              <a:rPr lang="en-US" dirty="0"/>
              <a:t>QEC audit report of the program(s) under accreditation.</a:t>
            </a:r>
          </a:p>
          <a:p>
            <a:pPr lvl="0"/>
            <a:r>
              <a:rPr lang="en-US" dirty="0"/>
              <a:t>A copy of the current semesters’ timetable.</a:t>
            </a:r>
          </a:p>
          <a:p>
            <a:pPr lvl="0"/>
            <a:r>
              <a:rPr lang="en-US" dirty="0"/>
              <a:t>Evidence of monitoring and evaluation of the question papers and exam results.</a:t>
            </a:r>
          </a:p>
          <a:p>
            <a:pPr lvl="0"/>
            <a:r>
              <a:rPr lang="en-US" dirty="0"/>
              <a:t>Record of any academic dishonesty cases</a:t>
            </a: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32</a:t>
            </a:fld>
            <a:endParaRPr lang="en-US" dirty="0"/>
          </a:p>
        </p:txBody>
      </p:sp>
    </p:spTree>
    <p:extLst>
      <p:ext uri="{BB962C8B-B14F-4D97-AF65-F5344CB8AC3E}">
        <p14:creationId xmlns:p14="http://schemas.microsoft.com/office/powerpoint/2010/main" val="33333340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solidFill>
                  <a:srgbClr val="0070C0"/>
                </a:solidFill>
              </a:rPr>
              <a:t>The Course Folder</a:t>
            </a:r>
            <a:r>
              <a:rPr lang="en-US" dirty="0"/>
              <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pPr algn="just"/>
            <a:r>
              <a:rPr lang="en-US" dirty="0"/>
              <a:t>A</a:t>
            </a:r>
            <a:r>
              <a:rPr lang="en-US" dirty="0" smtClean="0"/>
              <a:t> </a:t>
            </a:r>
            <a:r>
              <a:rPr lang="en-US" dirty="0"/>
              <a:t>copy of the course </a:t>
            </a:r>
            <a:r>
              <a:rPr lang="en-US" dirty="0" smtClean="0"/>
              <a:t>outline</a:t>
            </a:r>
          </a:p>
          <a:p>
            <a:pPr algn="just"/>
            <a:r>
              <a:rPr lang="en-US" dirty="0" smtClean="0"/>
              <a:t>A copy </a:t>
            </a:r>
            <a:r>
              <a:rPr lang="en-US" dirty="0"/>
              <a:t>of the attendance </a:t>
            </a:r>
            <a:r>
              <a:rPr lang="en-US" dirty="0" smtClean="0"/>
              <a:t>record </a:t>
            </a:r>
          </a:p>
          <a:p>
            <a:pPr algn="just"/>
            <a:r>
              <a:rPr lang="en-US" dirty="0" smtClean="0"/>
              <a:t>A </a:t>
            </a:r>
            <a:r>
              <a:rPr lang="en-US" dirty="0"/>
              <a:t>record of weekly teaching which can be in handout of slides format if slides are used, or a half to one page summary of the areas covered in </a:t>
            </a:r>
            <a:r>
              <a:rPr lang="en-US" dirty="0" smtClean="0"/>
              <a:t>class</a:t>
            </a:r>
          </a:p>
          <a:p>
            <a:pPr algn="just"/>
            <a:r>
              <a:rPr lang="en-US" dirty="0"/>
              <a:t>T</a:t>
            </a:r>
            <a:r>
              <a:rPr lang="en-US" dirty="0" smtClean="0"/>
              <a:t>he </a:t>
            </a:r>
            <a:r>
              <a:rPr lang="en-US" dirty="0"/>
              <a:t>record of all assignments, tests, quizzes, projects which contribute to the semester </a:t>
            </a:r>
            <a:r>
              <a:rPr lang="en-US" dirty="0" smtClean="0"/>
              <a:t>marks</a:t>
            </a:r>
          </a:p>
          <a:p>
            <a:pPr algn="just"/>
            <a:r>
              <a:rPr lang="en-US" dirty="0" smtClean="0"/>
              <a:t>A </a:t>
            </a:r>
            <a:r>
              <a:rPr lang="en-US" dirty="0"/>
              <a:t>copy of the three best and three worst assignments, tests, quizzes and </a:t>
            </a:r>
            <a:r>
              <a:rPr lang="en-US" dirty="0" smtClean="0"/>
              <a:t>projects (three average)</a:t>
            </a:r>
          </a:p>
          <a:p>
            <a:pPr algn="just"/>
            <a:r>
              <a:rPr lang="en-US" dirty="0" smtClean="0"/>
              <a:t>The </a:t>
            </a:r>
            <a:r>
              <a:rPr lang="en-US" dirty="0"/>
              <a:t>question papers of </a:t>
            </a:r>
            <a:r>
              <a:rPr lang="en-US" dirty="0" smtClean="0"/>
              <a:t>sessional/mid-term </a:t>
            </a:r>
            <a:r>
              <a:rPr lang="en-US" dirty="0"/>
              <a:t>and final</a:t>
            </a:r>
            <a:r>
              <a:rPr lang="en-US" dirty="0" smtClean="0"/>
              <a:t>;</a:t>
            </a:r>
          </a:p>
          <a:p>
            <a:pPr algn="just"/>
            <a:r>
              <a:rPr lang="en-US" dirty="0"/>
              <a:t>A</a:t>
            </a:r>
            <a:r>
              <a:rPr lang="en-US" dirty="0" smtClean="0"/>
              <a:t> copy of the </a:t>
            </a:r>
            <a:r>
              <a:rPr lang="en-US" dirty="0"/>
              <a:t>three best and the three worst papers of </a:t>
            </a:r>
            <a:r>
              <a:rPr lang="en-US" dirty="0" smtClean="0"/>
              <a:t>sessional/mid-term </a:t>
            </a:r>
            <a:r>
              <a:rPr lang="en-US" dirty="0"/>
              <a:t>and </a:t>
            </a:r>
            <a:r>
              <a:rPr lang="en-US" dirty="0" smtClean="0"/>
              <a:t>final </a:t>
            </a:r>
          </a:p>
          <a:p>
            <a:pPr algn="just"/>
            <a:r>
              <a:rPr lang="en-US" dirty="0"/>
              <a:t>C</a:t>
            </a:r>
            <a:r>
              <a:rPr lang="en-US" dirty="0" smtClean="0"/>
              <a:t>oncluding </a:t>
            </a:r>
            <a:r>
              <a:rPr lang="en-US" dirty="0"/>
              <a:t>comments by the </a:t>
            </a:r>
            <a:r>
              <a:rPr lang="en-US" dirty="0" smtClean="0"/>
              <a:t>instructor </a:t>
            </a:r>
          </a:p>
          <a:p>
            <a:pPr algn="just"/>
            <a:r>
              <a:rPr lang="en-US" dirty="0" smtClean="0"/>
              <a:t>A </a:t>
            </a:r>
            <a:r>
              <a:rPr lang="en-US" dirty="0"/>
              <a:t>signed copy of the detailed excel sheet with final </a:t>
            </a:r>
            <a:r>
              <a:rPr lang="en-US" dirty="0" smtClean="0"/>
              <a:t>grades</a:t>
            </a:r>
          </a:p>
          <a:p>
            <a:pPr marL="0" indent="0">
              <a:buNone/>
            </a:pPr>
            <a:endParaRPr lang="en-US" dirty="0" smtClean="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33</a:t>
            </a:fld>
            <a:endParaRPr lang="en-US" dirty="0"/>
          </a:p>
        </p:txBody>
      </p:sp>
    </p:spTree>
    <p:extLst>
      <p:ext uri="{BB962C8B-B14F-4D97-AF65-F5344CB8AC3E}">
        <p14:creationId xmlns:p14="http://schemas.microsoft.com/office/powerpoint/2010/main" val="400256016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Course Folder </a:t>
            </a:r>
            <a:r>
              <a:rPr lang="en-US" dirty="0" err="1" smtClean="0">
                <a:solidFill>
                  <a:srgbClr val="0070C0"/>
                </a:solidFill>
              </a:rPr>
              <a:t>Contd</a:t>
            </a:r>
            <a:r>
              <a:rPr lang="en-US" dirty="0" smtClean="0">
                <a:solidFill>
                  <a:srgbClr val="0070C0"/>
                </a:solidFill>
              </a:rPr>
              <a:t>…</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marL="0" lvl="0" indent="0">
              <a:buNone/>
            </a:pPr>
            <a:r>
              <a:rPr lang="en-US" dirty="0" smtClean="0"/>
              <a:t>Helps understand</a:t>
            </a:r>
          </a:p>
          <a:p>
            <a:pPr lvl="0"/>
            <a:r>
              <a:rPr lang="en-US" dirty="0" smtClean="0"/>
              <a:t>Program </a:t>
            </a:r>
            <a:r>
              <a:rPr lang="en-US" dirty="0"/>
              <a:t>Design </a:t>
            </a:r>
          </a:p>
          <a:p>
            <a:pPr lvl="0"/>
            <a:r>
              <a:rPr lang="en-US" dirty="0"/>
              <a:t>Content and Coverage </a:t>
            </a:r>
          </a:p>
          <a:p>
            <a:r>
              <a:rPr lang="en-US" dirty="0"/>
              <a:t>Responsiveness to Corporate Needs </a:t>
            </a:r>
          </a:p>
          <a:p>
            <a:pPr lvl="0"/>
            <a:r>
              <a:rPr lang="en-US" dirty="0"/>
              <a:t>Indigenous and Comparative Material in Course Content</a:t>
            </a:r>
          </a:p>
          <a:p>
            <a:pPr lvl="0"/>
            <a:r>
              <a:rPr lang="en-US" dirty="0"/>
              <a:t>Soft Skills Provision </a:t>
            </a:r>
          </a:p>
          <a:p>
            <a:pPr lvl="0"/>
            <a:r>
              <a:rPr lang="en-US" dirty="0"/>
              <a:t>Program Delivery </a:t>
            </a:r>
          </a:p>
          <a:p>
            <a:pPr lvl="0"/>
            <a:r>
              <a:rPr lang="en-US" dirty="0"/>
              <a:t>Examination and Assessment</a:t>
            </a:r>
          </a:p>
          <a:p>
            <a:pPr lvl="0"/>
            <a:r>
              <a:rPr lang="en-US" dirty="0"/>
              <a:t>Academic Honesty</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34</a:t>
            </a:fld>
            <a:endParaRPr lang="en-US" dirty="0"/>
          </a:p>
        </p:txBody>
      </p:sp>
    </p:spTree>
    <p:extLst>
      <p:ext uri="{BB962C8B-B14F-4D97-AF65-F5344CB8AC3E}">
        <p14:creationId xmlns:p14="http://schemas.microsoft.com/office/powerpoint/2010/main" val="14255428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solidFill>
                  <a:srgbClr val="0070C0"/>
                </a:solidFill>
              </a:rPr>
              <a:t>Expected Standards in Curriculum</a:t>
            </a:r>
            <a:endParaRPr lang="en-US" dirty="0">
              <a:solidFill>
                <a:srgbClr val="0070C0"/>
              </a:solidFill>
            </a:endParaRPr>
          </a:p>
        </p:txBody>
      </p:sp>
      <p:sp>
        <p:nvSpPr>
          <p:cNvPr id="3" name="Content Placeholder 2"/>
          <p:cNvSpPr>
            <a:spLocks noGrp="1"/>
          </p:cNvSpPr>
          <p:nvPr>
            <p:ph type="subTitle" idx="1"/>
          </p:nvPr>
        </p:nvSpPr>
        <p:spPr/>
        <p:txBody>
          <a:bodyPr/>
          <a:lstStyle/>
          <a:p>
            <a:r>
              <a:rPr lang="en-US" dirty="0" smtClean="0"/>
              <a:t>Discussion on standards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35</a:t>
            </a:fld>
            <a:endParaRPr lang="en-US" dirty="0"/>
          </a:p>
        </p:txBody>
      </p:sp>
    </p:spTree>
    <p:extLst>
      <p:ext uri="{BB962C8B-B14F-4D97-AF65-F5344CB8AC3E}">
        <p14:creationId xmlns:p14="http://schemas.microsoft.com/office/powerpoint/2010/main" val="25854343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Proforma 3: Students</a:t>
            </a:r>
            <a:endParaRPr lang="en-US"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pPr marL="0" indent="0" algn="just">
              <a:buNone/>
            </a:pPr>
            <a:r>
              <a:rPr lang="en-US" i="1" dirty="0"/>
              <a:t>The Business School should ensure the quality of its students by attracting and selecting good quality students, supporting and managing student progression, and providing adequate and appropriate student services. The School should explicitly and effectively support the personal and professional development of its students beyond the acquisition of knowledge in such areas as managerial and communication skills, critical thinking and analytical skills, ethics and values, leadership and problem solving, etc. It should actively help students to define their future professional orientation and career goals</a:t>
            </a:r>
            <a:r>
              <a:rPr lang="en-US" i="1" dirty="0" smtClean="0"/>
              <a:t>.</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36</a:t>
            </a:fld>
            <a:endParaRPr lang="en-US" dirty="0"/>
          </a:p>
        </p:txBody>
      </p:sp>
    </p:spTree>
    <p:extLst>
      <p:ext uri="{BB962C8B-B14F-4D97-AF65-F5344CB8AC3E}">
        <p14:creationId xmlns:p14="http://schemas.microsoft.com/office/powerpoint/2010/main" val="35232125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Accreditation Criteria P3</a:t>
            </a:r>
            <a:endParaRPr lang="en-US" dirty="0">
              <a:solidFill>
                <a:srgbClr val="0070C0"/>
              </a:solidFill>
            </a:endParaRPr>
          </a:p>
        </p:txBody>
      </p:sp>
      <p:sp>
        <p:nvSpPr>
          <p:cNvPr id="3" name="Content Placeholder 2"/>
          <p:cNvSpPr>
            <a:spLocks noGrp="1"/>
          </p:cNvSpPr>
          <p:nvPr>
            <p:ph idx="1"/>
          </p:nvPr>
        </p:nvSpPr>
        <p:spPr/>
        <p:txBody>
          <a:bodyPr>
            <a:normAutofit lnSpcReduction="10000"/>
          </a:bodyPr>
          <a:lstStyle/>
          <a:p>
            <a:pPr lvl="0"/>
            <a:r>
              <a:rPr lang="en-US" dirty="0"/>
              <a:t>Student Enrolment</a:t>
            </a:r>
          </a:p>
          <a:p>
            <a:pPr lvl="0"/>
            <a:r>
              <a:rPr lang="en-US" dirty="0"/>
              <a:t>Average Success Percentage</a:t>
            </a:r>
          </a:p>
          <a:p>
            <a:pPr lvl="0"/>
            <a:r>
              <a:rPr lang="en-US" dirty="0"/>
              <a:t>Scholarships and Financial Aid  </a:t>
            </a:r>
          </a:p>
          <a:p>
            <a:pPr lvl="0"/>
            <a:r>
              <a:rPr lang="en-US" dirty="0"/>
              <a:t>Student Progression and Individual Learning </a:t>
            </a:r>
          </a:p>
          <a:p>
            <a:pPr lvl="0"/>
            <a:r>
              <a:rPr lang="en-US" dirty="0"/>
              <a:t>Personal Grooming and Interpersonal Skills </a:t>
            </a:r>
          </a:p>
          <a:p>
            <a:pPr lvl="0"/>
            <a:r>
              <a:rPr lang="en-US" dirty="0"/>
              <a:t>Student Counselling and Guidance </a:t>
            </a:r>
          </a:p>
          <a:p>
            <a:pPr lvl="0"/>
            <a:r>
              <a:rPr lang="en-US" dirty="0"/>
              <a:t>Extracurricular and Co-curricular Activities </a:t>
            </a:r>
          </a:p>
          <a:p>
            <a:r>
              <a:rPr lang="en-US" dirty="0"/>
              <a:t>Alumni Network </a:t>
            </a: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37</a:t>
            </a:fld>
            <a:endParaRPr lang="en-US" dirty="0"/>
          </a:p>
        </p:txBody>
      </p:sp>
    </p:spTree>
    <p:extLst>
      <p:ext uri="{BB962C8B-B14F-4D97-AF65-F5344CB8AC3E}">
        <p14:creationId xmlns:p14="http://schemas.microsoft.com/office/powerpoint/2010/main" val="39221298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Main Points Covered in P3</a:t>
            </a:r>
            <a:endParaRPr lang="en-US" dirty="0">
              <a:solidFill>
                <a:srgbClr val="0070C0"/>
              </a:solidFill>
            </a:endParaRPr>
          </a:p>
        </p:txBody>
      </p:sp>
      <p:sp>
        <p:nvSpPr>
          <p:cNvPr id="3" name="Content Placeholder 2"/>
          <p:cNvSpPr>
            <a:spLocks noGrp="1"/>
          </p:cNvSpPr>
          <p:nvPr>
            <p:ph idx="1"/>
          </p:nvPr>
        </p:nvSpPr>
        <p:spPr/>
        <p:txBody>
          <a:bodyPr>
            <a:normAutofit fontScale="62500" lnSpcReduction="20000"/>
          </a:bodyPr>
          <a:lstStyle/>
          <a:p>
            <a:r>
              <a:rPr lang="en-US" dirty="0" smtClean="0"/>
              <a:t>Number of student enrollment (total number)</a:t>
            </a:r>
          </a:p>
          <a:p>
            <a:r>
              <a:rPr lang="en-US" dirty="0" smtClean="0"/>
              <a:t>Number of student intake (freshmen intake)</a:t>
            </a:r>
          </a:p>
          <a:p>
            <a:r>
              <a:rPr lang="en-US" dirty="0" smtClean="0"/>
              <a:t>Success percentage and drop out percentage (academic reasons)</a:t>
            </a:r>
          </a:p>
          <a:p>
            <a:r>
              <a:rPr lang="en-US" dirty="0" smtClean="0"/>
              <a:t>Scholarships: merit-based, need-based or others </a:t>
            </a:r>
          </a:p>
          <a:p>
            <a:pPr lvl="1"/>
            <a:r>
              <a:rPr lang="en-US" dirty="0" smtClean="0"/>
              <a:t>Amounts disbursed and communication methods</a:t>
            </a:r>
          </a:p>
          <a:p>
            <a:r>
              <a:rPr lang="en-US" dirty="0" smtClean="0"/>
              <a:t>Student progression and counselling</a:t>
            </a:r>
          </a:p>
          <a:p>
            <a:r>
              <a:rPr lang="en-US" dirty="0" smtClean="0"/>
              <a:t>Grooming and development beyond classroom teaching</a:t>
            </a:r>
          </a:p>
          <a:p>
            <a:pPr lvl="1"/>
            <a:r>
              <a:rPr lang="en-US" dirty="0" smtClean="0"/>
              <a:t>Extra-curricular and co-curricular</a:t>
            </a:r>
          </a:p>
          <a:p>
            <a:pPr lvl="1"/>
            <a:r>
              <a:rPr lang="en-US" dirty="0" smtClean="0"/>
              <a:t>Budget allocation</a:t>
            </a:r>
          </a:p>
          <a:p>
            <a:pPr lvl="1"/>
            <a:r>
              <a:rPr lang="en-US" dirty="0" smtClean="0"/>
              <a:t>Planning – calendar of activities</a:t>
            </a:r>
          </a:p>
          <a:p>
            <a:pPr lvl="1"/>
            <a:r>
              <a:rPr lang="en-US" dirty="0" smtClean="0"/>
              <a:t>Successful execution </a:t>
            </a:r>
          </a:p>
          <a:p>
            <a:r>
              <a:rPr lang="en-US" dirty="0" smtClean="0"/>
              <a:t>Alumni Network</a:t>
            </a:r>
          </a:p>
          <a:p>
            <a:pPr lvl="1"/>
            <a:r>
              <a:rPr lang="en-US" dirty="0" smtClean="0"/>
              <a:t>Structure and by-laws</a:t>
            </a:r>
          </a:p>
          <a:p>
            <a:pPr lvl="1"/>
            <a:r>
              <a:rPr lang="en-US" dirty="0" smtClean="0"/>
              <a:t>Policy, process and actions taken to update information and take input</a:t>
            </a:r>
          </a:p>
          <a:p>
            <a:pPr lvl="1"/>
            <a:r>
              <a:rPr lang="en-US" dirty="0" smtClean="0"/>
              <a:t>Resources provided to alumni network</a:t>
            </a:r>
          </a:p>
          <a:p>
            <a:pPr lvl="1"/>
            <a:endParaRPr lang="en-US" dirty="0"/>
          </a:p>
          <a:p>
            <a:pPr lvl="1"/>
            <a:endParaRPr lang="en-US" dirty="0" smtClean="0"/>
          </a:p>
        </p:txBody>
      </p:sp>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Asfia </a:t>
            </a:r>
            <a:r>
              <a:rPr lang="en-US" dirty="0" smtClean="0"/>
              <a:t>Obaid</a:t>
            </a:r>
            <a:endParaRPr lang="en-US" dirty="0"/>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38</a:t>
            </a:fld>
            <a:endParaRPr lang="en-US" dirty="0"/>
          </a:p>
        </p:txBody>
      </p:sp>
    </p:spTree>
    <p:extLst>
      <p:ext uri="{BB962C8B-B14F-4D97-AF65-F5344CB8AC3E}">
        <p14:creationId xmlns:p14="http://schemas.microsoft.com/office/powerpoint/2010/main" val="19724612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0" y="1066800"/>
            <a:ext cx="9144000" cy="5163784"/>
          </a:xfrm>
          <a:prstGeom prst="rect">
            <a:avLst/>
          </a:prstGeom>
        </p:spPr>
      </p:pic>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39</a:t>
            </a:fld>
            <a:endParaRPr lang="en-US" dirty="0"/>
          </a:p>
        </p:txBody>
      </p:sp>
    </p:spTree>
    <p:extLst>
      <p:ext uri="{BB962C8B-B14F-4D97-AF65-F5344CB8AC3E}">
        <p14:creationId xmlns:p14="http://schemas.microsoft.com/office/powerpoint/2010/main" val="15532015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4844" y="1066800"/>
            <a:ext cx="9144000" cy="5179671"/>
          </a:xfrm>
          <a:prstGeom prst="rect">
            <a:avLst/>
          </a:prstGeom>
        </p:spPr>
      </p:pic>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40</a:t>
            </a:fld>
            <a:endParaRPr lang="en-US" dirty="0"/>
          </a:p>
        </p:txBody>
      </p:sp>
    </p:spTree>
    <p:extLst>
      <p:ext uri="{BB962C8B-B14F-4D97-AF65-F5344CB8AC3E}">
        <p14:creationId xmlns:p14="http://schemas.microsoft.com/office/powerpoint/2010/main" val="19671265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Success percentage</a:t>
            </a:r>
            <a:endParaRPr lang="en-US" dirty="0">
              <a:solidFill>
                <a:srgbClr val="0070C0"/>
              </a:solidFill>
            </a:endParaRPr>
          </a:p>
        </p:txBody>
      </p:sp>
      <p:sp>
        <p:nvSpPr>
          <p:cNvPr id="3" name="Content Placeholder 2"/>
          <p:cNvSpPr>
            <a:spLocks noGrp="1"/>
          </p:cNvSpPr>
          <p:nvPr>
            <p:ph idx="1"/>
          </p:nvPr>
        </p:nvSpPr>
        <p:spPr/>
        <p:txBody>
          <a:bodyPr/>
          <a:lstStyle/>
          <a:p>
            <a:r>
              <a:rPr lang="en-US" dirty="0"/>
              <a:t>Success percentage is to be calculated for the last three batches that have graduated. </a:t>
            </a:r>
            <a:endParaRPr lang="en-US" dirty="0" smtClean="0"/>
          </a:p>
          <a:p>
            <a:endParaRPr lang="en-US" dirty="0"/>
          </a:p>
          <a:p>
            <a:r>
              <a:rPr lang="en-US" dirty="0" smtClean="0"/>
              <a:t>[{</a:t>
            </a:r>
            <a:r>
              <a:rPr lang="en-US" dirty="0"/>
              <a:t>Registered students + Graduated students (same batch</a:t>
            </a:r>
            <a:r>
              <a:rPr lang="en-US" dirty="0" smtClean="0"/>
              <a:t>)}/admitted </a:t>
            </a:r>
            <a:r>
              <a:rPr lang="en-US" dirty="0"/>
              <a:t>students]x100 (same batch).</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41</a:t>
            </a:fld>
            <a:endParaRPr lang="en-US" dirty="0"/>
          </a:p>
        </p:txBody>
      </p:sp>
    </p:spTree>
    <p:extLst>
      <p:ext uri="{BB962C8B-B14F-4D97-AF65-F5344CB8AC3E}">
        <p14:creationId xmlns:p14="http://schemas.microsoft.com/office/powerpoint/2010/main" val="29566458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Drop out percentage</a:t>
            </a:r>
            <a:endParaRPr lang="en-US" dirty="0">
              <a:solidFill>
                <a:srgbClr val="0070C0"/>
              </a:solidFill>
            </a:endParaRPr>
          </a:p>
        </p:txBody>
      </p:sp>
      <p:sp>
        <p:nvSpPr>
          <p:cNvPr id="3" name="Content Placeholder 2"/>
          <p:cNvSpPr>
            <a:spLocks noGrp="1"/>
          </p:cNvSpPr>
          <p:nvPr>
            <p:ph idx="1"/>
          </p:nvPr>
        </p:nvSpPr>
        <p:spPr/>
        <p:txBody>
          <a:bodyPr>
            <a:normAutofit/>
          </a:bodyPr>
          <a:lstStyle/>
          <a:p>
            <a:r>
              <a:rPr lang="en-US" dirty="0" smtClean="0"/>
              <a:t>Drop out </a:t>
            </a:r>
            <a:r>
              <a:rPr lang="en-US" dirty="0"/>
              <a:t>percentage is to be calculated for academic reason</a:t>
            </a:r>
          </a:p>
          <a:p>
            <a:r>
              <a:rPr lang="en-US" dirty="0"/>
              <a:t>(</a:t>
            </a:r>
            <a:r>
              <a:rPr lang="en-US" dirty="0" smtClean="0"/>
              <a:t>Total </a:t>
            </a:r>
            <a:r>
              <a:rPr lang="en-US" dirty="0"/>
              <a:t>number of students of the batch who have left because of academic </a:t>
            </a:r>
            <a:r>
              <a:rPr lang="en-US" dirty="0" smtClean="0"/>
              <a:t>warnings/Total </a:t>
            </a:r>
            <a:r>
              <a:rPr lang="en-US" dirty="0"/>
              <a:t>number of students admitted in that </a:t>
            </a:r>
            <a:r>
              <a:rPr lang="en-US" dirty="0" smtClean="0"/>
              <a:t>batch) x 100 </a:t>
            </a:r>
            <a:endParaRPr lang="en-US" dirty="0"/>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42</a:t>
            </a:fld>
            <a:endParaRPr lang="en-US" dirty="0"/>
          </a:p>
        </p:txBody>
      </p:sp>
    </p:spTree>
    <p:extLst>
      <p:ext uri="{BB962C8B-B14F-4D97-AF65-F5344CB8AC3E}">
        <p14:creationId xmlns:p14="http://schemas.microsoft.com/office/powerpoint/2010/main" val="24280154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70C0"/>
                </a:solidFill>
              </a:rPr>
              <a:t>Example for success percentage and drop out percentage </a:t>
            </a:r>
            <a:endParaRPr lang="en-US" dirty="0">
              <a:solidFill>
                <a:srgbClr val="0070C0"/>
              </a:solidFill>
            </a:endParaRPr>
          </a:p>
        </p:txBody>
      </p:sp>
      <p:sp>
        <p:nvSpPr>
          <p:cNvPr id="3" name="Content Placeholder 2"/>
          <p:cNvSpPr>
            <a:spLocks noGrp="1"/>
          </p:cNvSpPr>
          <p:nvPr>
            <p:ph idx="1"/>
          </p:nvPr>
        </p:nvSpPr>
        <p:spPr/>
        <p:txBody>
          <a:bodyPr>
            <a:normAutofit fontScale="70000" lnSpcReduction="20000"/>
          </a:bodyPr>
          <a:lstStyle/>
          <a:p>
            <a:r>
              <a:rPr lang="en-US" dirty="0" smtClean="0"/>
              <a:t>At </a:t>
            </a:r>
            <a:r>
              <a:rPr lang="en-US" dirty="0"/>
              <a:t>the time of graduation of batch X, 45 students are graduating- they are graduated students. However, 15 students of batch X will not graduate with their batch as they have a few courses remaining - these are the </a:t>
            </a:r>
            <a:r>
              <a:rPr lang="en-US" u="sng" dirty="0"/>
              <a:t>registered students</a:t>
            </a:r>
            <a:r>
              <a:rPr lang="en-US" dirty="0"/>
              <a:t>. However, at the time of admission, two or four years ago for masters or bachelor’s degree program respectively, 70 students were admitted in batch X - these are the </a:t>
            </a:r>
            <a:r>
              <a:rPr lang="en-US" u="sng" dirty="0"/>
              <a:t>admitted students</a:t>
            </a:r>
            <a:r>
              <a:rPr lang="en-US" dirty="0"/>
              <a:t>. 10 students (70-45-15) have left over the time period of the degree for various reasons and are neither graduating, nor registered i.e. they have </a:t>
            </a:r>
            <a:r>
              <a:rPr lang="en-US" u="sng" dirty="0"/>
              <a:t>dropped out. </a:t>
            </a:r>
            <a:r>
              <a:rPr lang="en-US" dirty="0"/>
              <a:t>Out of these 10 students 08 have left for academic reason and 02   students transferred to other universities. Thus,</a:t>
            </a:r>
          </a:p>
          <a:p>
            <a:r>
              <a:rPr lang="en-US" dirty="0"/>
              <a:t>Success percentage for batch X= [{15+45}/70]x100=85.71%</a:t>
            </a:r>
          </a:p>
          <a:p>
            <a:r>
              <a:rPr lang="en-US" dirty="0"/>
              <a:t>Drop out percentage for academic reason for batch X= (8/70) x100=11.43%</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43</a:t>
            </a:fld>
            <a:endParaRPr lang="en-US" dirty="0"/>
          </a:p>
        </p:txBody>
      </p:sp>
    </p:spTree>
    <p:extLst>
      <p:ext uri="{BB962C8B-B14F-4D97-AF65-F5344CB8AC3E}">
        <p14:creationId xmlns:p14="http://schemas.microsoft.com/office/powerpoint/2010/main" val="40952273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Appendices for P3</a:t>
            </a:r>
            <a:endParaRPr lang="en-US" dirty="0">
              <a:solidFill>
                <a:srgbClr val="0070C0"/>
              </a:solidFill>
            </a:endParaRPr>
          </a:p>
        </p:txBody>
      </p:sp>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t>
            </a:r>
            <a:r>
              <a:rPr lang="en-US" dirty="0" err="1" smtClean="0"/>
              <a:t>Asfia</a:t>
            </a:r>
            <a:r>
              <a:rPr lang="en-US" dirty="0" smtClean="0"/>
              <a:t> </a:t>
            </a:r>
            <a:r>
              <a:rPr lang="en-US" dirty="0" err="1" smtClean="0"/>
              <a:t>Obaid</a:t>
            </a:r>
            <a:r>
              <a:rPr lang="en-US" dirty="0" smtClean="0"/>
              <a:t>,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44</a:t>
            </a:fld>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05185983"/>
              </p:ext>
            </p:extLst>
          </p:nvPr>
        </p:nvGraphicFramePr>
        <p:xfrm>
          <a:off x="0" y="1295396"/>
          <a:ext cx="9143999" cy="5544374"/>
        </p:xfrm>
        <a:graphic>
          <a:graphicData uri="http://schemas.openxmlformats.org/drawingml/2006/table">
            <a:tbl>
              <a:tblPr firstRow="1" firstCol="1" bandRow="1">
                <a:tableStyleId>{5C22544A-7EE6-4342-B048-85BDC9FD1C3A}</a:tableStyleId>
              </a:tblPr>
              <a:tblGrid>
                <a:gridCol w="2084891"/>
                <a:gridCol w="7059108"/>
              </a:tblGrid>
              <a:tr h="234063">
                <a:tc>
                  <a:txBody>
                    <a:bodyPr/>
                    <a:lstStyle/>
                    <a:p>
                      <a:pPr marL="0" marR="0" algn="just">
                        <a:lnSpc>
                          <a:spcPct val="115000"/>
                        </a:lnSpc>
                        <a:spcBef>
                          <a:spcPts val="0"/>
                        </a:spcBef>
                        <a:spcAft>
                          <a:spcPts val="0"/>
                        </a:spcAft>
                      </a:pPr>
                      <a:r>
                        <a:rPr lang="en-US" sz="1600" dirty="0">
                          <a:effectLst/>
                        </a:rPr>
                        <a:t>Name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dirty="0">
                          <a:effectLst/>
                        </a:rPr>
                        <a:t>Description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34063">
                <a:tc>
                  <a:txBody>
                    <a:bodyPr/>
                    <a:lstStyle/>
                    <a:p>
                      <a:pPr marL="0" marR="0" algn="just">
                        <a:lnSpc>
                          <a:spcPct val="115000"/>
                        </a:lnSpc>
                        <a:spcBef>
                          <a:spcPts val="0"/>
                        </a:spcBef>
                        <a:spcAft>
                          <a:spcPts val="0"/>
                        </a:spcAft>
                      </a:pPr>
                      <a:r>
                        <a:rPr lang="en-US" sz="1600">
                          <a:effectLst/>
                        </a:rPr>
                        <a:t>Appendix-3A</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Policy and process of  scholarships disbursement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31315">
                <a:tc>
                  <a:txBody>
                    <a:bodyPr/>
                    <a:lstStyle/>
                    <a:p>
                      <a:pPr marL="0" marR="0" algn="just">
                        <a:lnSpc>
                          <a:spcPct val="115000"/>
                        </a:lnSpc>
                        <a:spcBef>
                          <a:spcPts val="0"/>
                        </a:spcBef>
                        <a:spcAft>
                          <a:spcPts val="0"/>
                        </a:spcAft>
                      </a:pPr>
                      <a:r>
                        <a:rPr lang="en-US" sz="1600">
                          <a:effectLst/>
                        </a:rPr>
                        <a:t>Appendix-3B</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1600">
                          <a:effectLst/>
                        </a:rPr>
                        <a:t>Calendar of activities and the initiatives taken to develop and grow the student body beyond classroom teaching for the current and the last three semesters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31315">
                <a:tc>
                  <a:txBody>
                    <a:bodyPr/>
                    <a:lstStyle/>
                    <a:p>
                      <a:pPr marL="0" marR="0" algn="just">
                        <a:lnSpc>
                          <a:spcPct val="115000"/>
                        </a:lnSpc>
                        <a:spcBef>
                          <a:spcPts val="0"/>
                        </a:spcBef>
                        <a:spcAft>
                          <a:spcPts val="0"/>
                        </a:spcAft>
                      </a:pPr>
                      <a:r>
                        <a:rPr lang="en-US" sz="1600">
                          <a:effectLst/>
                        </a:rPr>
                        <a:t>Appendix-3C</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Any relevant document to evaluate the effectiveness of assistance provided to students who experience difficulties or problems e.g. through counselors for weak students, remedial actions, extra tuitions</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34063">
                <a:tc>
                  <a:txBody>
                    <a:bodyPr/>
                    <a:lstStyle/>
                    <a:p>
                      <a:pPr marL="0" marR="0" algn="just">
                        <a:lnSpc>
                          <a:spcPct val="115000"/>
                        </a:lnSpc>
                        <a:spcBef>
                          <a:spcPts val="0"/>
                        </a:spcBef>
                        <a:spcAft>
                          <a:spcPts val="0"/>
                        </a:spcAft>
                      </a:pPr>
                      <a:r>
                        <a:rPr lang="en-US" sz="1600">
                          <a:effectLst/>
                        </a:rPr>
                        <a:t>Appendix-3D</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Student counseling and guidance policy</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dirty="0">
                          <a:effectLst/>
                        </a:rPr>
                        <a:t>Appendix-3E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Policy to encourage students to participate in any extra-curricular activities and co-curricular activities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a:effectLst/>
                        </a:rPr>
                        <a:t>Appendix-3F</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List of participation of the business school’s students in extra-curricular and co-curricular activities over the last three years.</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a:effectLst/>
                        </a:rPr>
                        <a:t>Appendix-3G</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Calendar of extra-curricular activities of the business school for the last three years.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a:effectLst/>
                        </a:rPr>
                        <a:t>Appendix-3H</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Calendar of co-curricular activities of the business school for the last three years.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a:effectLst/>
                        </a:rPr>
                        <a:t>Appendix-3I</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a:effectLst/>
                        </a:rPr>
                        <a:t>Structure and by-laws alumni association/ chapter/ cell in the business school</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82689">
                <a:tc>
                  <a:txBody>
                    <a:bodyPr/>
                    <a:lstStyle/>
                    <a:p>
                      <a:pPr marL="0" marR="0" algn="just">
                        <a:lnSpc>
                          <a:spcPct val="115000"/>
                        </a:lnSpc>
                        <a:spcBef>
                          <a:spcPts val="0"/>
                        </a:spcBef>
                        <a:spcAft>
                          <a:spcPts val="0"/>
                        </a:spcAft>
                      </a:pPr>
                      <a:r>
                        <a:rPr lang="en-US" sz="1600">
                          <a:effectLst/>
                        </a:rPr>
                        <a:t>Appendix-3J</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600" dirty="0">
                          <a:effectLst/>
                        </a:rPr>
                        <a:t>Policy documents and/or SOPs to maintain updated records of alumni and their employment status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9745107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Supporting Document for P3</a:t>
            </a:r>
            <a:endParaRPr lang="en-US" dirty="0">
              <a:solidFill>
                <a:srgbClr val="0070C0"/>
              </a:solidFill>
            </a:endParaRPr>
          </a:p>
        </p:txBody>
      </p:sp>
      <p:sp>
        <p:nvSpPr>
          <p:cNvPr id="3" name="Content Placeholder 2"/>
          <p:cNvSpPr>
            <a:spLocks noGrp="1"/>
          </p:cNvSpPr>
          <p:nvPr>
            <p:ph idx="1"/>
          </p:nvPr>
        </p:nvSpPr>
        <p:spPr/>
        <p:txBody>
          <a:bodyPr>
            <a:normAutofit fontScale="62500" lnSpcReduction="20000"/>
          </a:bodyPr>
          <a:lstStyle/>
          <a:p>
            <a:pPr lvl="0"/>
            <a:r>
              <a:rPr lang="en-US" dirty="0"/>
              <a:t>Blank student feedback form (course feedback and/or faculty feedback)</a:t>
            </a:r>
          </a:p>
          <a:p>
            <a:pPr lvl="0"/>
            <a:r>
              <a:rPr lang="en-US" dirty="0"/>
              <a:t>Student </a:t>
            </a:r>
            <a:r>
              <a:rPr lang="en-US" dirty="0" smtClean="0"/>
              <a:t>handbook (</a:t>
            </a:r>
            <a:r>
              <a:rPr lang="en-US" dirty="0"/>
              <a:t>Student code of moral ethics and principles)</a:t>
            </a:r>
          </a:p>
          <a:p>
            <a:pPr lvl="0"/>
            <a:r>
              <a:rPr lang="en-US" dirty="0"/>
              <a:t>Evidence of activities performed by student clubs/societies</a:t>
            </a:r>
          </a:p>
          <a:p>
            <a:pPr lvl="0"/>
            <a:r>
              <a:rPr lang="en-US" dirty="0"/>
              <a:t>Students’ internship/ project </a:t>
            </a:r>
            <a:r>
              <a:rPr lang="en-US" dirty="0" smtClean="0"/>
              <a:t>reports (</a:t>
            </a:r>
            <a:r>
              <a:rPr lang="en-US" dirty="0"/>
              <a:t>last three years; random sample will be requested during the visit)</a:t>
            </a:r>
          </a:p>
          <a:p>
            <a:pPr lvl="0"/>
            <a:r>
              <a:rPr lang="en-US" dirty="0"/>
              <a:t>Alumni details (last two years; separately mention entrepreneurs)</a:t>
            </a:r>
          </a:p>
          <a:p>
            <a:pPr lvl="0"/>
            <a:r>
              <a:rPr lang="en-US" dirty="0"/>
              <a:t>List of batch advisors or student councilors</a:t>
            </a:r>
          </a:p>
          <a:p>
            <a:pPr lvl="0"/>
            <a:r>
              <a:rPr lang="en-US" dirty="0"/>
              <a:t>List of student scholarships, including details of distribution of need and merit base scholarships</a:t>
            </a:r>
          </a:p>
          <a:p>
            <a:pPr lvl="0"/>
            <a:r>
              <a:rPr lang="en-US" dirty="0"/>
              <a:t>Evidence of extracurricular activities </a:t>
            </a:r>
          </a:p>
          <a:p>
            <a:pPr lvl="0"/>
            <a:r>
              <a:rPr lang="en-US" dirty="0"/>
              <a:t>Evidence of placement activities </a:t>
            </a:r>
          </a:p>
          <a:p>
            <a:pPr lvl="0"/>
            <a:r>
              <a:rPr lang="en-US" dirty="0"/>
              <a:t>Evidence of alumni activities </a:t>
            </a:r>
          </a:p>
          <a:p>
            <a:pPr lvl="0"/>
            <a:r>
              <a:rPr lang="en-US" dirty="0"/>
              <a:t>List of students who have dropped out over the last three years(along with reasons, if available)</a:t>
            </a:r>
          </a:p>
          <a:p>
            <a:pPr lvl="0"/>
            <a:r>
              <a:rPr lang="en-US" dirty="0"/>
              <a:t>Evidence of announcements of </a:t>
            </a:r>
            <a:r>
              <a:rPr lang="en-US" dirty="0" smtClean="0"/>
              <a:t>scholarships</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45</a:t>
            </a:fld>
            <a:endParaRPr lang="en-US" dirty="0"/>
          </a:p>
        </p:txBody>
      </p:sp>
    </p:spTree>
    <p:extLst>
      <p:ext uri="{BB962C8B-B14F-4D97-AF65-F5344CB8AC3E}">
        <p14:creationId xmlns:p14="http://schemas.microsoft.com/office/powerpoint/2010/main" val="21006017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solidFill>
                  <a:srgbClr val="0070C0"/>
                </a:solidFill>
              </a:rPr>
              <a:t>Expected Standards in Students</a:t>
            </a:r>
            <a:endParaRPr lang="en-US" dirty="0">
              <a:solidFill>
                <a:srgbClr val="0070C0"/>
              </a:solidFill>
            </a:endParaRPr>
          </a:p>
        </p:txBody>
      </p:sp>
      <p:sp>
        <p:nvSpPr>
          <p:cNvPr id="3" name="Content Placeholder 2"/>
          <p:cNvSpPr>
            <a:spLocks noGrp="1"/>
          </p:cNvSpPr>
          <p:nvPr>
            <p:ph type="subTitle" idx="1"/>
          </p:nvPr>
        </p:nvSpPr>
        <p:spPr/>
        <p:txBody>
          <a:bodyPr/>
          <a:lstStyle/>
          <a:p>
            <a:r>
              <a:rPr lang="en-US" dirty="0" smtClean="0"/>
              <a:t>Discussion on standards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46</a:t>
            </a:fld>
            <a:endParaRPr lang="en-US" dirty="0"/>
          </a:p>
        </p:txBody>
      </p:sp>
    </p:spTree>
    <p:extLst>
      <p:ext uri="{BB962C8B-B14F-4D97-AF65-F5344CB8AC3E}">
        <p14:creationId xmlns:p14="http://schemas.microsoft.com/office/powerpoint/2010/main" val="60131695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endParaRPr lang="en-US" sz="6600" b="1" dirty="0" smtClean="0">
              <a:solidFill>
                <a:srgbClr val="0070C0"/>
              </a:solidFill>
            </a:endParaRPr>
          </a:p>
          <a:p>
            <a:pPr marL="0" indent="0" algn="ctr">
              <a:buNone/>
            </a:pPr>
            <a:r>
              <a:rPr lang="en-US" sz="4400" b="1" dirty="0" smtClean="0">
                <a:solidFill>
                  <a:srgbClr val="0070C0"/>
                </a:solidFill>
              </a:rPr>
              <a:t>Questions?</a:t>
            </a:r>
            <a:endParaRPr lang="en-US" sz="4400" b="1" dirty="0">
              <a:solidFill>
                <a:srgbClr val="0070C0"/>
              </a:solidFill>
            </a:endParaRP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47</a:t>
            </a:fld>
            <a:endParaRPr lang="en-US" dirty="0"/>
          </a:p>
        </p:txBody>
      </p:sp>
    </p:spTree>
    <p:extLst>
      <p:ext uri="{BB962C8B-B14F-4D97-AF65-F5344CB8AC3E}">
        <p14:creationId xmlns:p14="http://schemas.microsoft.com/office/powerpoint/2010/main" val="17180100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799" y="1093361"/>
            <a:ext cx="7772400" cy="1470025"/>
          </a:xfrm>
        </p:spPr>
        <p:txBody>
          <a:bodyPr>
            <a:normAutofit/>
          </a:bodyPr>
          <a:lstStyle/>
          <a:p>
            <a:r>
              <a:rPr lang="en-US" b="1" dirty="0" smtClean="0">
                <a:solidFill>
                  <a:srgbClr val="0070C0"/>
                </a:solidFill>
              </a:rPr>
              <a:t>Session 4</a:t>
            </a:r>
            <a:br>
              <a:rPr lang="en-US" b="1" dirty="0" smtClean="0">
                <a:solidFill>
                  <a:srgbClr val="0070C0"/>
                </a:solidFill>
              </a:rPr>
            </a:br>
            <a:r>
              <a:rPr lang="en-US" sz="3000" dirty="0">
                <a:latin typeface="+mn-lt"/>
                <a:ea typeface="+mn-ea"/>
                <a:cs typeface="+mn-cs"/>
              </a:rPr>
              <a:t>9:00 am -11:00 am</a:t>
            </a:r>
          </a:p>
        </p:txBody>
      </p:sp>
      <p:sp>
        <p:nvSpPr>
          <p:cNvPr id="7" name="Subtitle 6"/>
          <p:cNvSpPr>
            <a:spLocks noGrp="1"/>
          </p:cNvSpPr>
          <p:nvPr>
            <p:ph type="subTitle" idx="1"/>
          </p:nvPr>
        </p:nvSpPr>
        <p:spPr>
          <a:xfrm>
            <a:off x="1371599" y="2741707"/>
            <a:ext cx="6400800" cy="1752600"/>
          </a:xfrm>
        </p:spPr>
        <p:txBody>
          <a:bodyPr/>
          <a:lstStyle/>
          <a:p>
            <a:pPr>
              <a:lnSpc>
                <a:spcPct val="107000"/>
              </a:lnSpc>
              <a:spcBef>
                <a:spcPts val="0"/>
              </a:spcBef>
            </a:pPr>
            <a:r>
              <a:rPr lang="en-US" dirty="0"/>
              <a:t>Discussion on SAR forms </a:t>
            </a:r>
            <a:r>
              <a:rPr lang="en-US" dirty="0" smtClean="0"/>
              <a:t>(4-7)</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48</a:t>
            </a:fld>
            <a:endParaRPr lang="en-US" dirty="0"/>
          </a:p>
        </p:txBody>
      </p:sp>
      <p:sp>
        <p:nvSpPr>
          <p:cNvPr id="2" name="Date Placeholder 1"/>
          <p:cNvSpPr>
            <a:spLocks noGrp="1"/>
          </p:cNvSpPr>
          <p:nvPr>
            <p:ph type="dt" sz="half" idx="10"/>
          </p:nvPr>
        </p:nvSpPr>
        <p:spPr/>
        <p:txBody>
          <a:bodyPr/>
          <a:lstStyle/>
          <a:p>
            <a:r>
              <a:rPr lang="en-US" smtClean="0"/>
              <a:t>24-25 July, 2017</a:t>
            </a:r>
            <a:endParaRPr lang="en-US" dirty="0"/>
          </a:p>
        </p:txBody>
      </p:sp>
      <p:graphicFrame>
        <p:nvGraphicFramePr>
          <p:cNvPr id="11" name="Table 10"/>
          <p:cNvGraphicFramePr>
            <a:graphicFrameLocks noGrp="1"/>
          </p:cNvGraphicFramePr>
          <p:nvPr>
            <p:extLst/>
          </p:nvPr>
        </p:nvGraphicFramePr>
        <p:xfrm>
          <a:off x="1447800" y="51951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5135182"/>
            <a:ext cx="1066800" cy="98592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4980105"/>
            <a:ext cx="1066800" cy="1192095"/>
          </a:xfrm>
          <a:prstGeom prst="rect">
            <a:avLst/>
          </a:prstGeom>
        </p:spPr>
      </p:pic>
    </p:spTree>
    <p:extLst>
      <p:ext uri="{BB962C8B-B14F-4D97-AF65-F5344CB8AC3E}">
        <p14:creationId xmlns:p14="http://schemas.microsoft.com/office/powerpoint/2010/main" val="29536871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solidFill>
                  <a:srgbClr val="0070C0"/>
                </a:solidFill>
              </a:rPr>
              <a:t>Proforma</a:t>
            </a:r>
            <a:r>
              <a:rPr lang="en-US" dirty="0">
                <a:solidFill>
                  <a:srgbClr val="0070C0"/>
                </a:solidFill>
              </a:rPr>
              <a:t> 4: Faculty </a:t>
            </a:r>
          </a:p>
        </p:txBody>
      </p:sp>
      <p:sp>
        <p:nvSpPr>
          <p:cNvPr id="3" name="Content Placeholder 2"/>
          <p:cNvSpPr>
            <a:spLocks noGrp="1"/>
          </p:cNvSpPr>
          <p:nvPr>
            <p:ph idx="1"/>
          </p:nvPr>
        </p:nvSpPr>
        <p:spPr/>
        <p:txBody>
          <a:bodyPr>
            <a:normAutofit/>
          </a:bodyPr>
          <a:lstStyle/>
          <a:p>
            <a:pPr marL="0" indent="0" algn="ctr">
              <a:buNone/>
            </a:pPr>
            <a:endParaRPr lang="en-US" dirty="0" smtClean="0"/>
          </a:p>
          <a:p>
            <a:pPr marL="0" indent="0" algn="ctr">
              <a:buNone/>
            </a:pPr>
            <a:r>
              <a:rPr lang="en-US" sz="2700" dirty="0"/>
              <a:t>A critical mass of permanent faculty is required to ensure the continuity of the School, embodiment of its tradition and values, and development of its distinctive expertise through research and program innovation.</a:t>
            </a:r>
            <a:endParaRPr lang="en-US" sz="2700" i="1"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49</a:t>
            </a:fld>
            <a:endParaRPr lang="en-US" dirty="0">
              <a:solidFill>
                <a:prstClr val="black">
                  <a:tint val="75000"/>
                </a:prstClr>
              </a:solidFill>
            </a:endParaRPr>
          </a:p>
        </p:txBody>
      </p:sp>
    </p:spTree>
    <p:extLst>
      <p:ext uri="{BB962C8B-B14F-4D97-AF65-F5344CB8AC3E}">
        <p14:creationId xmlns:p14="http://schemas.microsoft.com/office/powerpoint/2010/main" val="35205276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solidFill>
                  <a:srgbClr val="0070C0"/>
                </a:solidFill>
              </a:rPr>
              <a:t>Proforma</a:t>
            </a:r>
            <a:r>
              <a:rPr lang="en-US" dirty="0">
                <a:solidFill>
                  <a:srgbClr val="0070C0"/>
                </a:solidFill>
              </a:rPr>
              <a:t> 4: Faculty </a:t>
            </a:r>
          </a:p>
        </p:txBody>
      </p:sp>
      <p:sp>
        <p:nvSpPr>
          <p:cNvPr id="3" name="Content Placeholder 2"/>
          <p:cNvSpPr>
            <a:spLocks noGrp="1"/>
          </p:cNvSpPr>
          <p:nvPr>
            <p:ph idx="1"/>
          </p:nvPr>
        </p:nvSpPr>
        <p:spPr/>
        <p:txBody>
          <a:bodyPr>
            <a:normAutofit/>
          </a:bodyPr>
          <a:lstStyle/>
          <a:p>
            <a:pPr marL="0" indent="0" algn="just">
              <a:buNone/>
            </a:pPr>
            <a:r>
              <a:rPr lang="en-US" i="1" dirty="0">
                <a:solidFill>
                  <a:srgbClr val="CC0099"/>
                </a:solidFill>
              </a:rPr>
              <a:t>Effective faculty management </a:t>
            </a:r>
            <a:r>
              <a:rPr lang="en-US" dirty="0"/>
              <a:t>is a crucial function within management education institutions. There should be </a:t>
            </a:r>
            <a:r>
              <a:rPr lang="en-US" i="1" dirty="0">
                <a:solidFill>
                  <a:srgbClr val="CC0099"/>
                </a:solidFill>
              </a:rPr>
              <a:t>processes in place</a:t>
            </a:r>
            <a:r>
              <a:rPr lang="en-US" dirty="0"/>
              <a:t> for the recruitment, deployment, evaluation and development of the faculty. </a:t>
            </a:r>
            <a:r>
              <a:rPr lang="en-US" i="1" dirty="0" smtClean="0">
                <a:solidFill>
                  <a:srgbClr val="CC0099"/>
                </a:solidFill>
              </a:rPr>
              <a:t>Workload</a:t>
            </a:r>
            <a:r>
              <a:rPr lang="en-US" dirty="0" smtClean="0"/>
              <a:t> </a:t>
            </a:r>
            <a:r>
              <a:rPr lang="en-US" dirty="0"/>
              <a:t>should allow a reasonable balance between teaching, research, new program development, and internal managerial responsibilities. </a:t>
            </a:r>
            <a:endParaRPr lang="en-US" i="1" dirty="0" smtClean="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50</a:t>
            </a:fld>
            <a:endParaRPr lang="en-US" dirty="0">
              <a:solidFill>
                <a:prstClr val="black">
                  <a:tint val="75000"/>
                </a:prstClr>
              </a:solidFill>
            </a:endParaRPr>
          </a:p>
        </p:txBody>
      </p:sp>
    </p:spTree>
    <p:extLst>
      <p:ext uri="{BB962C8B-B14F-4D97-AF65-F5344CB8AC3E}">
        <p14:creationId xmlns:p14="http://schemas.microsoft.com/office/powerpoint/2010/main" val="245935323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51"/>
            <a:ext cx="8229600" cy="857250"/>
          </a:xfrm>
        </p:spPr>
        <p:txBody>
          <a:bodyPr>
            <a:normAutofit/>
          </a:bodyPr>
          <a:lstStyle/>
          <a:p>
            <a:r>
              <a:rPr lang="en-US" dirty="0">
                <a:solidFill>
                  <a:srgbClr val="0070C0"/>
                </a:solidFill>
              </a:rPr>
              <a:t>Accreditation Criteria </a:t>
            </a:r>
          </a:p>
        </p:txBody>
      </p:sp>
      <p:sp>
        <p:nvSpPr>
          <p:cNvPr id="3" name="Content Placeholder 2"/>
          <p:cNvSpPr>
            <a:spLocks noGrp="1"/>
          </p:cNvSpPr>
          <p:nvPr>
            <p:ph idx="1"/>
          </p:nvPr>
        </p:nvSpPr>
        <p:spPr>
          <a:xfrm>
            <a:off x="457200" y="1714501"/>
            <a:ext cx="8229600" cy="3394472"/>
          </a:xfrm>
        </p:spPr>
        <p:txBody>
          <a:bodyPr>
            <a:noAutofit/>
          </a:bodyPr>
          <a:lstStyle/>
          <a:p>
            <a:r>
              <a:rPr lang="en-US" sz="1800" dirty="0"/>
              <a:t>Faculty Size and Portfolio</a:t>
            </a:r>
          </a:p>
          <a:p>
            <a:r>
              <a:rPr lang="en-US" sz="1800" dirty="0"/>
              <a:t>Faculty Qualifications	</a:t>
            </a:r>
          </a:p>
          <a:p>
            <a:r>
              <a:rPr lang="en-US" sz="1800" dirty="0"/>
              <a:t>Faculty Planning	</a:t>
            </a:r>
          </a:p>
          <a:p>
            <a:r>
              <a:rPr lang="en-US" sz="1800" dirty="0"/>
              <a:t>Faculty’s stability and turnover	</a:t>
            </a:r>
          </a:p>
          <a:p>
            <a:r>
              <a:rPr lang="en-US" sz="1800" dirty="0"/>
              <a:t>Faculty to Student Ratios	</a:t>
            </a:r>
          </a:p>
          <a:p>
            <a:r>
              <a:rPr lang="en-US" sz="1800" dirty="0"/>
              <a:t>Faculty Policies: Recruitment and Selection	</a:t>
            </a:r>
          </a:p>
          <a:p>
            <a:r>
              <a:rPr lang="en-US" sz="1800" dirty="0"/>
              <a:t>Faculty Promotion, Retention and Development	</a:t>
            </a:r>
          </a:p>
          <a:p>
            <a:r>
              <a:rPr lang="en-US" sz="1800" dirty="0"/>
              <a:t>Faculty Evaluation and Assessment	</a:t>
            </a:r>
          </a:p>
          <a:p>
            <a:r>
              <a:rPr lang="en-US" sz="1800" dirty="0"/>
              <a:t>Role of Faculty in Decision Making	</a:t>
            </a:r>
          </a:p>
          <a:p>
            <a:r>
              <a:rPr lang="en-US" sz="1800" dirty="0"/>
              <a:t>Faculty Consulting and Training Engagements	</a:t>
            </a:r>
          </a:p>
          <a:p>
            <a:r>
              <a:rPr lang="en-US" sz="1800" dirty="0"/>
              <a:t>Faculty Engagements in the Social and Professional Organizations, and Businesses</a:t>
            </a:r>
          </a:p>
          <a:p>
            <a:r>
              <a:rPr lang="en-US" sz="1800" dirty="0"/>
              <a:t>International exposure of the faculty	</a:t>
            </a:r>
          </a:p>
          <a:p>
            <a:endParaRPr lang="en-US" sz="1800"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51</a:t>
            </a:fld>
            <a:endParaRPr lang="en-US" dirty="0">
              <a:solidFill>
                <a:prstClr val="black">
                  <a:tint val="75000"/>
                </a:prstClr>
              </a:solidFill>
            </a:endParaRPr>
          </a:p>
        </p:txBody>
      </p:sp>
    </p:spTree>
    <p:extLst>
      <p:ext uri="{BB962C8B-B14F-4D97-AF65-F5344CB8AC3E}">
        <p14:creationId xmlns:p14="http://schemas.microsoft.com/office/powerpoint/2010/main" val="33682425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Key Definitions</a:t>
            </a:r>
          </a:p>
        </p:txBody>
      </p:sp>
      <p:sp>
        <p:nvSpPr>
          <p:cNvPr id="3" name="Content Placeholder 2"/>
          <p:cNvSpPr>
            <a:spLocks noGrp="1"/>
          </p:cNvSpPr>
          <p:nvPr>
            <p:ph idx="1"/>
          </p:nvPr>
        </p:nvSpPr>
        <p:spPr/>
        <p:txBody>
          <a:bodyPr>
            <a:normAutofit/>
          </a:bodyPr>
          <a:lstStyle/>
          <a:p>
            <a:r>
              <a:rPr lang="en-US" i="1" dirty="0" smtClean="0"/>
              <a:t>Core Business Faculty</a:t>
            </a:r>
          </a:p>
          <a:p>
            <a:r>
              <a:rPr lang="en-US" i="1" dirty="0" smtClean="0"/>
              <a:t>Permanent / Regular Faculty</a:t>
            </a:r>
          </a:p>
          <a:p>
            <a:r>
              <a:rPr lang="en-US" i="1" dirty="0" smtClean="0"/>
              <a:t>Visiting Faculty </a:t>
            </a:r>
          </a:p>
          <a:p>
            <a:r>
              <a:rPr lang="en-US" i="1" dirty="0" smtClean="0"/>
              <a:t>Adjunct Faculty</a:t>
            </a:r>
          </a:p>
          <a:p>
            <a:r>
              <a:rPr lang="en-US" i="1" dirty="0" smtClean="0"/>
              <a:t>Core Faculty with Foreign Experience</a:t>
            </a:r>
          </a:p>
          <a:p>
            <a:r>
              <a:rPr lang="en-US" i="1" dirty="0" smtClean="0"/>
              <a:t>Non-national Faculty</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52</a:t>
            </a:fld>
            <a:endParaRPr lang="en-US" dirty="0">
              <a:solidFill>
                <a:prstClr val="black">
                  <a:tint val="75000"/>
                </a:prstClr>
              </a:solidFill>
            </a:endParaRPr>
          </a:p>
        </p:txBody>
      </p:sp>
    </p:spTree>
    <p:extLst>
      <p:ext uri="{BB962C8B-B14F-4D97-AF65-F5344CB8AC3E}">
        <p14:creationId xmlns:p14="http://schemas.microsoft.com/office/powerpoint/2010/main" val="154839439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Key Formulae</a:t>
            </a:r>
          </a:p>
        </p:txBody>
      </p:sp>
      <p:sp>
        <p:nvSpPr>
          <p:cNvPr id="3" name="Content Placeholder 2"/>
          <p:cNvSpPr>
            <a:spLocks noGrp="1"/>
          </p:cNvSpPr>
          <p:nvPr>
            <p:ph idx="1"/>
          </p:nvPr>
        </p:nvSpPr>
        <p:spPr>
          <a:xfrm>
            <a:off x="457200" y="1845610"/>
            <a:ext cx="8229600" cy="3606264"/>
          </a:xfrm>
        </p:spPr>
        <p:txBody>
          <a:bodyPr>
            <a:normAutofit fontScale="77500" lnSpcReduction="20000"/>
          </a:bodyPr>
          <a:lstStyle/>
          <a:p>
            <a:r>
              <a:rPr lang="en-US" dirty="0"/>
              <a:t>FTE= ∑(No. of courses taught by permanent/regular faculty in the program/course load per semester)</a:t>
            </a:r>
          </a:p>
          <a:p>
            <a:r>
              <a:rPr lang="en-US" dirty="0"/>
              <a:t>Adjunct FTE= ∑(No. of courses taught by adjunct faculty in the program/course load per semester</a:t>
            </a:r>
            <a:r>
              <a:rPr lang="en-US" dirty="0" smtClean="0"/>
              <a:t>)</a:t>
            </a:r>
            <a:endParaRPr lang="en-US" dirty="0"/>
          </a:p>
          <a:p>
            <a:r>
              <a:rPr lang="en-US" dirty="0"/>
              <a:t>Visiting FTE= ∑(No. of courses taught by visiting faculty in the program/course load per semester) </a:t>
            </a:r>
          </a:p>
          <a:p>
            <a:r>
              <a:rPr lang="en-US" dirty="0"/>
              <a:t>Faculty-to-student ratio (for a program) </a:t>
            </a:r>
          </a:p>
          <a:p>
            <a:pPr marL="0" indent="0">
              <a:buNone/>
            </a:pPr>
            <a:r>
              <a:rPr lang="en-US" dirty="0"/>
              <a:t> </a:t>
            </a:r>
            <a:r>
              <a:rPr lang="en-US" dirty="0" smtClean="0"/>
              <a:t>     (</a:t>
            </a:r>
            <a:r>
              <a:rPr lang="en-US" dirty="0"/>
              <a:t>Total number of students enrolled in the degree </a:t>
            </a:r>
            <a:r>
              <a:rPr lang="en-US" dirty="0" smtClean="0"/>
              <a:t>program/ </a:t>
            </a:r>
            <a:endParaRPr lang="en-US" dirty="0" smtClean="0"/>
          </a:p>
          <a:p>
            <a:pPr marL="0" indent="0">
              <a:buNone/>
            </a:pPr>
            <a:r>
              <a:rPr lang="en-US" dirty="0"/>
              <a:t> </a:t>
            </a:r>
            <a:r>
              <a:rPr lang="en-US" dirty="0" smtClean="0"/>
              <a:t>     [</a:t>
            </a:r>
            <a:r>
              <a:rPr lang="en-US" dirty="0"/>
              <a:t>Permanent FTE+ Adjunct FTE + (Visiting FTE/3)]). </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53</a:t>
            </a:fld>
            <a:endParaRPr lang="en-US" dirty="0">
              <a:solidFill>
                <a:prstClr val="black">
                  <a:tint val="75000"/>
                </a:prstClr>
              </a:solidFill>
            </a:endParaRPr>
          </a:p>
        </p:txBody>
      </p:sp>
    </p:spTree>
    <p:extLst>
      <p:ext uri="{BB962C8B-B14F-4D97-AF65-F5344CB8AC3E}">
        <p14:creationId xmlns:p14="http://schemas.microsoft.com/office/powerpoint/2010/main" val="9566984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Points to Ponder</a:t>
            </a:r>
          </a:p>
        </p:txBody>
      </p:sp>
      <p:sp>
        <p:nvSpPr>
          <p:cNvPr id="3" name="Content Placeholder 2"/>
          <p:cNvSpPr>
            <a:spLocks noGrp="1"/>
          </p:cNvSpPr>
          <p:nvPr>
            <p:ph idx="1"/>
          </p:nvPr>
        </p:nvSpPr>
        <p:spPr/>
        <p:txBody>
          <a:bodyPr>
            <a:normAutofit fontScale="92500" lnSpcReduction="20000"/>
          </a:bodyPr>
          <a:lstStyle/>
          <a:p>
            <a:r>
              <a:rPr lang="en-US" dirty="0" smtClean="0"/>
              <a:t>Why is diversity in faculty portfolio a concern for NBEAC?</a:t>
            </a:r>
          </a:p>
          <a:p>
            <a:r>
              <a:rPr lang="en-US" dirty="0" smtClean="0"/>
              <a:t>Workload and why it matters </a:t>
            </a:r>
          </a:p>
          <a:p>
            <a:r>
              <a:rPr lang="en-US" dirty="0" smtClean="0"/>
              <a:t>Inclusion of faculty in strategic and operation processes – need and significance</a:t>
            </a:r>
            <a:endParaRPr lang="en-US" dirty="0"/>
          </a:p>
          <a:p>
            <a:r>
              <a:rPr lang="en-US" dirty="0"/>
              <a:t>F</a:t>
            </a:r>
            <a:r>
              <a:rPr lang="en-US" dirty="0" smtClean="0"/>
              <a:t>aculty involvement in training / consultancy / community service/ institutional matters and what it signifies</a:t>
            </a:r>
          </a:p>
          <a:p>
            <a:r>
              <a:rPr lang="en-US" dirty="0" smtClean="0"/>
              <a:t>The focus on faculty related (HR) policies – significance and influence on stability  </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54</a:t>
            </a:fld>
            <a:endParaRPr lang="en-US" dirty="0">
              <a:solidFill>
                <a:prstClr val="black">
                  <a:tint val="75000"/>
                </a:prstClr>
              </a:solidFill>
            </a:endParaRPr>
          </a:p>
        </p:txBody>
      </p:sp>
    </p:spTree>
    <p:extLst>
      <p:ext uri="{BB962C8B-B14F-4D97-AF65-F5344CB8AC3E}">
        <p14:creationId xmlns:p14="http://schemas.microsoft.com/office/powerpoint/2010/main" val="10436382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Main Points Covered in P4</a:t>
            </a:r>
          </a:p>
        </p:txBody>
      </p:sp>
      <p:sp>
        <p:nvSpPr>
          <p:cNvPr id="3" name="Content Placeholder 2"/>
          <p:cNvSpPr>
            <a:spLocks noGrp="1"/>
          </p:cNvSpPr>
          <p:nvPr>
            <p:ph idx="1"/>
          </p:nvPr>
        </p:nvSpPr>
        <p:spPr/>
        <p:txBody>
          <a:bodyPr>
            <a:normAutofit lnSpcReduction="10000"/>
          </a:bodyPr>
          <a:lstStyle/>
          <a:p>
            <a:r>
              <a:rPr lang="en-US" dirty="0" smtClean="0"/>
              <a:t>Significance of faculty in the quality assurance process</a:t>
            </a:r>
          </a:p>
          <a:p>
            <a:r>
              <a:rPr lang="en-US" dirty="0" smtClean="0"/>
              <a:t>Key definitions</a:t>
            </a:r>
          </a:p>
          <a:p>
            <a:r>
              <a:rPr lang="en-US" dirty="0" smtClean="0"/>
              <a:t>Key Formulae</a:t>
            </a:r>
          </a:p>
          <a:p>
            <a:r>
              <a:rPr lang="en-US" dirty="0" smtClean="0"/>
              <a:t>Faculty portfolio – diversity and mix</a:t>
            </a:r>
          </a:p>
          <a:p>
            <a:r>
              <a:rPr lang="en-US" dirty="0" smtClean="0"/>
              <a:t>Faculty workload</a:t>
            </a:r>
          </a:p>
          <a:p>
            <a:r>
              <a:rPr lang="en-US" dirty="0" smtClean="0"/>
              <a:t>Ratios</a:t>
            </a:r>
          </a:p>
          <a:p>
            <a:r>
              <a:rPr lang="en-US" dirty="0"/>
              <a:t>Faculty Policies</a:t>
            </a:r>
          </a:p>
          <a:p>
            <a:pPr marL="0" indent="0">
              <a:buNone/>
            </a:pPr>
            <a:endParaRPr lang="en-US" dirty="0" smtClean="0"/>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55</a:t>
            </a:fld>
            <a:endParaRPr lang="en-US" dirty="0">
              <a:solidFill>
                <a:prstClr val="black">
                  <a:tint val="75000"/>
                </a:prstClr>
              </a:solidFill>
            </a:endParaRPr>
          </a:p>
        </p:txBody>
      </p:sp>
    </p:spTree>
    <p:extLst>
      <p:ext uri="{BB962C8B-B14F-4D97-AF65-F5344CB8AC3E}">
        <p14:creationId xmlns:p14="http://schemas.microsoft.com/office/powerpoint/2010/main" val="420701639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Appendices for P4</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56</a:t>
            </a:fld>
            <a:endParaRPr lang="en-US" dirty="0">
              <a:solidFill>
                <a:prstClr val="black">
                  <a:tint val="75000"/>
                </a:prstClr>
              </a:solidFill>
            </a:endParaRPr>
          </a:p>
        </p:txBody>
      </p:sp>
      <p:graphicFrame>
        <p:nvGraphicFramePr>
          <p:cNvPr id="8" name="Content Placeholder 7"/>
          <p:cNvGraphicFramePr>
            <a:graphicFrameLocks noGrp="1"/>
          </p:cNvGraphicFramePr>
          <p:nvPr>
            <p:ph idx="1"/>
            <p:extLst/>
          </p:nvPr>
        </p:nvGraphicFramePr>
        <p:xfrm>
          <a:off x="1301004" y="1920481"/>
          <a:ext cx="6868086" cy="3565921"/>
        </p:xfrm>
        <a:graphic>
          <a:graphicData uri="http://schemas.openxmlformats.org/drawingml/2006/table">
            <a:tbl>
              <a:tblPr firstRow="1" firstCol="1" bandRow="1">
                <a:tableStyleId>{5C22544A-7EE6-4342-B048-85BDC9FD1C3A}</a:tableStyleId>
              </a:tblPr>
              <a:tblGrid>
                <a:gridCol w="1665080"/>
                <a:gridCol w="5203006"/>
              </a:tblGrid>
              <a:tr h="393493">
                <a:tc>
                  <a:txBody>
                    <a:bodyPr/>
                    <a:lstStyle/>
                    <a:p>
                      <a:pPr marL="0" marR="0" algn="just">
                        <a:lnSpc>
                          <a:spcPct val="115000"/>
                        </a:lnSpc>
                        <a:spcBef>
                          <a:spcPts val="0"/>
                        </a:spcBef>
                        <a:spcAft>
                          <a:spcPts val="0"/>
                        </a:spcAft>
                      </a:pPr>
                      <a:r>
                        <a:rPr lang="en-US" sz="1500" dirty="0">
                          <a:effectLst/>
                        </a:rPr>
                        <a:t>Name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Description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Appendix-4A</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Policy of faculty planning</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Appendix-4B</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Faculty selection and hiring policy</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Appendix-4C</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Faculty retention and promotion policy</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Appendix-4D</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Faculty annual evaluation and assessment policy</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dirty="0">
                          <a:effectLst/>
                        </a:rPr>
                        <a:t>Faculty consultancy and training policy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811470">
                <a:tc>
                  <a:txBody>
                    <a:bodyPr/>
                    <a:lstStyle/>
                    <a:p>
                      <a:pPr marL="0" marR="0" algn="just">
                        <a:lnSpc>
                          <a:spcPct val="115000"/>
                        </a:lnSpc>
                        <a:spcBef>
                          <a:spcPts val="0"/>
                        </a:spcBef>
                        <a:spcAft>
                          <a:spcPts val="0"/>
                        </a:spcAft>
                      </a:pPr>
                      <a:r>
                        <a:rPr lang="en-US" sz="1500">
                          <a:effectLst/>
                        </a:rPr>
                        <a:t>Appendix-4F</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Policy to increase faculty exposure to the corporate world and to social organizations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93493">
                <a:tc>
                  <a:txBody>
                    <a:bodyPr/>
                    <a:lstStyle/>
                    <a:p>
                      <a:pPr marL="0" marR="0" algn="just">
                        <a:lnSpc>
                          <a:spcPct val="115000"/>
                        </a:lnSpc>
                        <a:spcBef>
                          <a:spcPts val="0"/>
                        </a:spcBef>
                        <a:spcAft>
                          <a:spcPts val="0"/>
                        </a:spcAft>
                      </a:pPr>
                      <a:r>
                        <a:rPr lang="en-US" sz="1500">
                          <a:effectLst/>
                        </a:rPr>
                        <a:t>Appendix-4G</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dirty="0">
                          <a:effectLst/>
                        </a:rPr>
                        <a:t>Policy of increasing international exposure of faculty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bl>
          </a:graphicData>
        </a:graphic>
      </p:graphicFrame>
    </p:spTree>
    <p:extLst>
      <p:ext uri="{BB962C8B-B14F-4D97-AF65-F5344CB8AC3E}">
        <p14:creationId xmlns:p14="http://schemas.microsoft.com/office/powerpoint/2010/main" val="19239106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Supporting Documents for P4</a:t>
            </a:r>
          </a:p>
        </p:txBody>
      </p:sp>
      <p:sp>
        <p:nvSpPr>
          <p:cNvPr id="3" name="Content Placeholder 2"/>
          <p:cNvSpPr>
            <a:spLocks noGrp="1"/>
          </p:cNvSpPr>
          <p:nvPr>
            <p:ph idx="1"/>
          </p:nvPr>
        </p:nvSpPr>
        <p:spPr>
          <a:xfrm>
            <a:off x="363070" y="1805269"/>
            <a:ext cx="8421221" cy="4093089"/>
          </a:xfrm>
        </p:spPr>
        <p:txBody>
          <a:bodyPr>
            <a:normAutofit fontScale="55000" lnSpcReduction="20000"/>
          </a:bodyPr>
          <a:lstStyle/>
          <a:p>
            <a:pPr lvl="0"/>
            <a:r>
              <a:rPr lang="en-US" dirty="0"/>
              <a:t>Minutes of last three meetings of the Selection Board</a:t>
            </a:r>
          </a:p>
          <a:p>
            <a:pPr lvl="0"/>
            <a:r>
              <a:rPr lang="en-US" dirty="0"/>
              <a:t>List of updated faculty (in case there are any changes since SAR submission)</a:t>
            </a:r>
          </a:p>
          <a:p>
            <a:pPr lvl="0"/>
            <a:r>
              <a:rPr lang="en-US" dirty="0"/>
              <a:t>A folder of CVs of all faculty members listed in Table 4.2.</a:t>
            </a:r>
          </a:p>
          <a:p>
            <a:pPr lvl="0"/>
            <a:r>
              <a:rPr lang="en-US" dirty="0"/>
              <a:t>A folder of CVs of all visiting and adjunct faculty named in Table 4.5.</a:t>
            </a:r>
          </a:p>
          <a:p>
            <a:pPr lvl="0"/>
            <a:r>
              <a:rPr lang="en-US" dirty="0"/>
              <a:t>Faculty Handbook</a:t>
            </a:r>
          </a:p>
          <a:p>
            <a:pPr lvl="0"/>
            <a:r>
              <a:rPr lang="en-US" dirty="0"/>
              <a:t>A copy of blank performance appraisal form (few completed forms may be requested during the visit)</a:t>
            </a:r>
          </a:p>
          <a:p>
            <a:pPr lvl="0"/>
            <a:r>
              <a:rPr lang="en-US" dirty="0" smtClean="0"/>
              <a:t>Grade </a:t>
            </a:r>
            <a:r>
              <a:rPr lang="en-US" dirty="0"/>
              <a:t>Plan- Pay Structure</a:t>
            </a:r>
          </a:p>
          <a:p>
            <a:pPr lvl="0"/>
            <a:r>
              <a:rPr lang="en-US" dirty="0">
                <a:solidFill>
                  <a:srgbClr val="FF0000"/>
                </a:solidFill>
              </a:rPr>
              <a:t>Question Papers (Midterms and finals of last two semesters; a few samples may be requested during the visit)</a:t>
            </a:r>
          </a:p>
          <a:p>
            <a:pPr lvl="0"/>
            <a:r>
              <a:rPr lang="en-US" dirty="0">
                <a:solidFill>
                  <a:srgbClr val="FF0000"/>
                </a:solidFill>
              </a:rPr>
              <a:t>A list of guest speakers of the last three years (if any)</a:t>
            </a:r>
          </a:p>
          <a:p>
            <a:pPr lvl="0"/>
            <a:r>
              <a:rPr lang="en-US" dirty="0"/>
              <a:t>Job descriptions of course coordinators (if any)</a:t>
            </a:r>
          </a:p>
          <a:p>
            <a:pPr lvl="0"/>
            <a:r>
              <a:rPr lang="en-US" dirty="0"/>
              <a:t>Job description of batch advisors (if any)</a:t>
            </a:r>
          </a:p>
          <a:p>
            <a:pPr lvl="0"/>
            <a:r>
              <a:rPr lang="en-US" dirty="0">
                <a:solidFill>
                  <a:srgbClr val="FF0000"/>
                </a:solidFill>
              </a:rPr>
              <a:t>Evidence of penalty of cheating  and plagiarism cases</a:t>
            </a:r>
          </a:p>
          <a:p>
            <a:pPr lvl="0"/>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57</a:t>
            </a:fld>
            <a:endParaRPr lang="en-US" dirty="0">
              <a:solidFill>
                <a:prstClr val="black">
                  <a:tint val="75000"/>
                </a:prstClr>
              </a:solidFill>
            </a:endParaRPr>
          </a:p>
        </p:txBody>
      </p:sp>
    </p:spTree>
    <p:extLst>
      <p:ext uri="{BB962C8B-B14F-4D97-AF65-F5344CB8AC3E}">
        <p14:creationId xmlns:p14="http://schemas.microsoft.com/office/powerpoint/2010/main" val="339788101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solidFill>
                  <a:srgbClr val="0070C0"/>
                </a:solidFill>
              </a:rPr>
              <a:t>Expected Standards in Faculty</a:t>
            </a:r>
          </a:p>
        </p:txBody>
      </p:sp>
      <p:sp>
        <p:nvSpPr>
          <p:cNvPr id="3" name="Content Placeholder 2"/>
          <p:cNvSpPr>
            <a:spLocks noGrp="1"/>
          </p:cNvSpPr>
          <p:nvPr>
            <p:ph type="subTitle" idx="1"/>
          </p:nvPr>
        </p:nvSpPr>
        <p:spPr/>
        <p:txBody>
          <a:bodyPr/>
          <a:lstStyle/>
          <a:p>
            <a:r>
              <a:rPr lang="en-US" dirty="0" smtClean="0"/>
              <a:t>Discussion on standard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58</a:t>
            </a:fld>
            <a:endParaRPr lang="en-US" dirty="0"/>
          </a:p>
        </p:txBody>
      </p:sp>
    </p:spTree>
    <p:extLst>
      <p:ext uri="{BB962C8B-B14F-4D97-AF65-F5344CB8AC3E}">
        <p14:creationId xmlns:p14="http://schemas.microsoft.com/office/powerpoint/2010/main" val="200904705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Proforma 5: R&amp;D</a:t>
            </a:r>
            <a:endParaRPr lang="en-US" dirty="0">
              <a:solidFill>
                <a:srgbClr val="0070C0"/>
              </a:solidFill>
            </a:endParaRPr>
          </a:p>
        </p:txBody>
      </p:sp>
      <p:sp>
        <p:nvSpPr>
          <p:cNvPr id="3" name="Content Placeholder 2"/>
          <p:cNvSpPr>
            <a:spLocks noGrp="1"/>
          </p:cNvSpPr>
          <p:nvPr>
            <p:ph idx="1"/>
          </p:nvPr>
        </p:nvSpPr>
        <p:spPr/>
        <p:txBody>
          <a:bodyPr>
            <a:normAutofit/>
          </a:bodyPr>
          <a:lstStyle/>
          <a:p>
            <a:pPr marL="0" indent="0" algn="just">
              <a:buNone/>
            </a:pPr>
            <a:r>
              <a:rPr lang="en-US" i="1" dirty="0"/>
              <a:t>The School should consistently produce original and applied contributions to knowledge and disseminate them effectively. The research and development contributions should make an impact on strategically important constituencies including academic peers, management professionals, students, national development and society.</a:t>
            </a:r>
            <a:endParaRPr lang="en-US" dirty="0"/>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59</a:t>
            </a:fld>
            <a:endParaRPr lang="en-US" dirty="0"/>
          </a:p>
        </p:txBody>
      </p:sp>
    </p:spTree>
    <p:extLst>
      <p:ext uri="{BB962C8B-B14F-4D97-AF65-F5344CB8AC3E}">
        <p14:creationId xmlns:p14="http://schemas.microsoft.com/office/powerpoint/2010/main" val="6770652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R&amp;D Proforma Introduction</a:t>
            </a:r>
            <a:endParaRPr lang="en-US"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i="1" dirty="0"/>
              <a:t>NBEAC defines “research” as a broad spectrum of intellectual undertaking. It ranges from </a:t>
            </a:r>
            <a:r>
              <a:rPr lang="en-US" i="1" u="sng" dirty="0"/>
              <a:t>scholarly publication</a:t>
            </a:r>
            <a:r>
              <a:rPr lang="en-US" i="1" dirty="0"/>
              <a:t> primarily directed towards the academic community, to </a:t>
            </a:r>
            <a:r>
              <a:rPr lang="en-US" i="1" u="sng" dirty="0"/>
              <a:t>professionally relevant publications </a:t>
            </a:r>
            <a:r>
              <a:rPr lang="en-US" i="1" dirty="0"/>
              <a:t>and activities targeting organizations and business practitioners, to </a:t>
            </a:r>
            <a:r>
              <a:rPr lang="en-US" i="1" u="sng" dirty="0"/>
              <a:t>educationally relevant productions </a:t>
            </a:r>
            <a:r>
              <a:rPr lang="en-US" i="1" dirty="0"/>
              <a:t>for learners and teachers in the universities, schools and companies. Therefore, within the NBEAC criteria, the term has broad meaning and goes beyond purely academic concept of research.</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60</a:t>
            </a:fld>
            <a:endParaRPr lang="en-US" dirty="0"/>
          </a:p>
        </p:txBody>
      </p:sp>
    </p:spTree>
    <p:extLst>
      <p:ext uri="{BB962C8B-B14F-4D97-AF65-F5344CB8AC3E}">
        <p14:creationId xmlns:p14="http://schemas.microsoft.com/office/powerpoint/2010/main" val="304998303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Accreditation Criteria P5</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lvl="0"/>
            <a:r>
              <a:rPr lang="en-US" dirty="0"/>
              <a:t>R&amp;D Policy </a:t>
            </a:r>
          </a:p>
          <a:p>
            <a:pPr lvl="0"/>
            <a:r>
              <a:rPr lang="en-US" dirty="0"/>
              <a:t>Sufficiency of Time Devoted to Research </a:t>
            </a:r>
          </a:p>
          <a:p>
            <a:pPr lvl="0"/>
            <a:r>
              <a:rPr lang="en-US" dirty="0"/>
              <a:t>Adequacy of Funding for Research </a:t>
            </a:r>
          </a:p>
          <a:p>
            <a:pPr lvl="0"/>
            <a:r>
              <a:rPr lang="en-US" dirty="0"/>
              <a:t>Quality of the Research Output </a:t>
            </a:r>
          </a:p>
          <a:p>
            <a:pPr lvl="0"/>
            <a:r>
              <a:rPr lang="en-US" dirty="0"/>
              <a:t>Distinctive </a:t>
            </a:r>
            <a:r>
              <a:rPr lang="en-US" dirty="0" smtClean="0"/>
              <a:t>Expertise </a:t>
            </a:r>
            <a:endParaRPr lang="en-US" dirty="0"/>
          </a:p>
          <a:p>
            <a:pPr lvl="0"/>
            <a:r>
              <a:rPr lang="en-US" dirty="0"/>
              <a:t>Innovative Development </a:t>
            </a:r>
          </a:p>
          <a:p>
            <a:pPr lvl="0"/>
            <a:r>
              <a:rPr lang="en-US" dirty="0"/>
              <a:t>Contribution of R&amp;D to Courses and Programs </a:t>
            </a:r>
          </a:p>
          <a:p>
            <a:pPr lvl="0"/>
            <a:r>
              <a:rPr lang="en-US" dirty="0"/>
              <a:t>Contribution of R&amp;D to Faculty Development </a:t>
            </a:r>
          </a:p>
          <a:p>
            <a:pPr lvl="0"/>
            <a:r>
              <a:rPr lang="en-US" dirty="0"/>
              <a:t>Contribution of Consultancy to Faculty Development </a:t>
            </a:r>
          </a:p>
          <a:p>
            <a:pPr marL="0" lv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61</a:t>
            </a:fld>
            <a:endParaRPr lang="en-US" dirty="0"/>
          </a:p>
        </p:txBody>
      </p:sp>
    </p:spTree>
    <p:extLst>
      <p:ext uri="{BB962C8B-B14F-4D97-AF65-F5344CB8AC3E}">
        <p14:creationId xmlns:p14="http://schemas.microsoft.com/office/powerpoint/2010/main" val="28192966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Main Points Covered in P5</a:t>
            </a:r>
          </a:p>
        </p:txBody>
      </p:sp>
      <p:sp>
        <p:nvSpPr>
          <p:cNvPr id="3" name="Content Placeholder 2"/>
          <p:cNvSpPr>
            <a:spLocks noGrp="1"/>
          </p:cNvSpPr>
          <p:nvPr>
            <p:ph idx="1"/>
          </p:nvPr>
        </p:nvSpPr>
        <p:spPr/>
        <p:txBody>
          <a:bodyPr>
            <a:normAutofit fontScale="85000" lnSpcReduction="20000"/>
          </a:bodyPr>
          <a:lstStyle/>
          <a:p>
            <a:r>
              <a:rPr lang="en-US" dirty="0"/>
              <a:t>S</a:t>
            </a:r>
            <a:r>
              <a:rPr lang="en-US" dirty="0" smtClean="0"/>
              <a:t>elf-standing </a:t>
            </a:r>
            <a:r>
              <a:rPr lang="en-US" dirty="0"/>
              <a:t>research centers or </a:t>
            </a:r>
            <a:r>
              <a:rPr lang="en-US" dirty="0" smtClean="0"/>
              <a:t>institutes</a:t>
            </a:r>
            <a:endParaRPr lang="en-US" dirty="0"/>
          </a:p>
          <a:p>
            <a:r>
              <a:rPr lang="en-US" dirty="0" smtClean="0"/>
              <a:t>Research policy and research strategy</a:t>
            </a:r>
          </a:p>
          <a:p>
            <a:r>
              <a:rPr lang="en-US" dirty="0" smtClean="0"/>
              <a:t>Dean/Director of research, scientific committee?</a:t>
            </a:r>
          </a:p>
          <a:p>
            <a:r>
              <a:rPr lang="en-US" dirty="0" smtClean="0"/>
              <a:t>Academic journal?</a:t>
            </a:r>
          </a:p>
          <a:p>
            <a:r>
              <a:rPr lang="en-US" dirty="0" smtClean="0"/>
              <a:t>R&amp;D funding and breakdown</a:t>
            </a:r>
          </a:p>
          <a:p>
            <a:r>
              <a:rPr lang="en-US" dirty="0" smtClean="0"/>
              <a:t>Publications summary (3 years) and APA style end-text referencing</a:t>
            </a:r>
          </a:p>
          <a:p>
            <a:r>
              <a:rPr lang="en-US" dirty="0" smtClean="0"/>
              <a:t>Contribution of research to learning and program innovation</a:t>
            </a:r>
          </a:p>
          <a:p>
            <a:r>
              <a:rPr lang="en-US" dirty="0" smtClean="0"/>
              <a:t>R&amp;D spending on faculty development</a:t>
            </a:r>
          </a:p>
          <a:p>
            <a:r>
              <a:rPr lang="en-US" dirty="0" smtClean="0"/>
              <a:t>Sharing of knowledge from consultancy projects</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62</a:t>
            </a:fld>
            <a:endParaRPr lang="en-US" dirty="0"/>
          </a:p>
        </p:txBody>
      </p:sp>
    </p:spTree>
    <p:extLst>
      <p:ext uri="{BB962C8B-B14F-4D97-AF65-F5344CB8AC3E}">
        <p14:creationId xmlns:p14="http://schemas.microsoft.com/office/powerpoint/2010/main" val="199354100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Research Funding</a:t>
            </a:r>
            <a:endParaRPr lang="en-US" dirty="0">
              <a:solidFill>
                <a:srgbClr val="0070C0"/>
              </a:solidFill>
            </a:endParaRPr>
          </a:p>
        </p:txBody>
      </p:sp>
      <p:sp>
        <p:nvSpPr>
          <p:cNvPr id="3" name="Content Placeholder 2"/>
          <p:cNvSpPr>
            <a:spLocks noGrp="1"/>
          </p:cNvSpPr>
          <p:nvPr>
            <p:ph idx="1"/>
          </p:nvPr>
        </p:nvSpPr>
        <p:spPr/>
        <p:txBody>
          <a:bodyPr>
            <a:normAutofit fontScale="70000" lnSpcReduction="20000"/>
          </a:bodyPr>
          <a:lstStyle/>
          <a:p>
            <a:endParaRPr lang="en-US" dirty="0" smtClean="0"/>
          </a:p>
          <a:p>
            <a:endParaRPr lang="en-US" dirty="0"/>
          </a:p>
          <a:p>
            <a:endParaRPr lang="en-US" dirty="0" smtClean="0"/>
          </a:p>
          <a:p>
            <a:endParaRPr lang="en-US" dirty="0"/>
          </a:p>
          <a:p>
            <a:endParaRPr lang="en-US" dirty="0" smtClean="0"/>
          </a:p>
          <a:p>
            <a:endParaRPr lang="en-US" dirty="0" smtClean="0"/>
          </a:p>
          <a:p>
            <a:r>
              <a:rPr lang="en-US" dirty="0"/>
              <a:t>Funding greater than </a:t>
            </a:r>
            <a:r>
              <a:rPr lang="en-US" dirty="0" smtClean="0"/>
              <a:t>PKR 100,000 </a:t>
            </a:r>
            <a:endParaRPr lang="en-US" dirty="0"/>
          </a:p>
          <a:p>
            <a:pPr lvl="1"/>
            <a:r>
              <a:rPr lang="en-US" dirty="0"/>
              <a:t>name of the project</a:t>
            </a:r>
          </a:p>
          <a:p>
            <a:pPr lvl="1"/>
            <a:r>
              <a:rPr lang="en-US" dirty="0"/>
              <a:t>name of the principal investigator</a:t>
            </a:r>
          </a:p>
          <a:p>
            <a:pPr lvl="1"/>
            <a:r>
              <a:rPr lang="en-US" dirty="0"/>
              <a:t>name of funding agency</a:t>
            </a:r>
          </a:p>
          <a:p>
            <a:pPr lvl="1"/>
            <a:r>
              <a:rPr lang="en-US" dirty="0"/>
              <a:t>amount of funding </a:t>
            </a:r>
          </a:p>
          <a:p>
            <a:pPr lvl="1"/>
            <a:r>
              <a:rPr lang="en-US" dirty="0"/>
              <a:t>completion stage of the project</a:t>
            </a:r>
          </a:p>
          <a:p>
            <a:pPr lvl="1"/>
            <a:r>
              <a:rPr lang="en-US" dirty="0"/>
              <a:t>a 100-200 words summary </a:t>
            </a:r>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NBEAC </a:t>
            </a:r>
            <a:r>
              <a:rPr lang="en-US" dirty="0" smtClean="0"/>
              <a:t>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63</a:t>
            </a:fld>
            <a:endParaRPr lang="en-US" dirty="0"/>
          </a:p>
        </p:txBody>
      </p:sp>
      <p:pic>
        <p:nvPicPr>
          <p:cNvPr id="7" name="Picture 6"/>
          <p:cNvPicPr>
            <a:picLocks noChangeAspect="1"/>
          </p:cNvPicPr>
          <p:nvPr/>
        </p:nvPicPr>
        <p:blipFill>
          <a:blip r:embed="rId2"/>
          <a:stretch>
            <a:fillRect/>
          </a:stretch>
        </p:blipFill>
        <p:spPr>
          <a:xfrm>
            <a:off x="-4948" y="1219200"/>
            <a:ext cx="9144000" cy="2241634"/>
          </a:xfrm>
          <a:prstGeom prst="rect">
            <a:avLst/>
          </a:prstGeom>
        </p:spPr>
      </p:pic>
    </p:spTree>
    <p:extLst>
      <p:ext uri="{BB962C8B-B14F-4D97-AF65-F5344CB8AC3E}">
        <p14:creationId xmlns:p14="http://schemas.microsoft.com/office/powerpoint/2010/main" val="330834179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2" name="Title 1"/>
          <p:cNvSpPr>
            <a:spLocks noGrp="1"/>
          </p:cNvSpPr>
          <p:nvPr>
            <p:ph type="title"/>
          </p:nvPr>
        </p:nvSpPr>
        <p:spPr/>
        <p:txBody>
          <a:bodyPr/>
          <a:lstStyle/>
          <a:p>
            <a:endParaRPr lang="en-US"/>
          </a:p>
        </p:txBody>
      </p:sp>
      <p:pic>
        <p:nvPicPr>
          <p:cNvPr id="10" name="Content Placeholder 9"/>
          <p:cNvPicPr>
            <a:picLocks noGrp="1" noChangeAspect="1"/>
          </p:cNvPicPr>
          <p:nvPr>
            <p:ph idx="1"/>
          </p:nvPr>
        </p:nvPicPr>
        <p:blipFill>
          <a:blip r:embed="rId2"/>
          <a:stretch>
            <a:fillRect/>
          </a:stretch>
        </p:blipFill>
        <p:spPr>
          <a:xfrm>
            <a:off x="629643" y="0"/>
            <a:ext cx="7904757" cy="6941043"/>
          </a:xfrm>
          <a:prstGeom prst="rect">
            <a:avLst/>
          </a:prstGeom>
        </p:spPr>
      </p:pic>
      <p:sp>
        <p:nvSpPr>
          <p:cNvPr id="5" name="Slide Number Placeholder 4"/>
          <p:cNvSpPr>
            <a:spLocks noGrp="1"/>
          </p:cNvSpPr>
          <p:nvPr>
            <p:ph type="sldNum" sz="quarter" idx="12"/>
          </p:nvPr>
        </p:nvSpPr>
        <p:spPr/>
        <p:txBody>
          <a:bodyPr/>
          <a:lstStyle/>
          <a:p>
            <a:fld id="{0E353FB2-44D2-47B4-88D5-FF61BBAA13A1}" type="slidenum">
              <a:rPr lang="en-US" smtClean="0"/>
              <a:pPr/>
              <a:t>64</a:t>
            </a:fld>
            <a:endParaRPr lang="en-US" dirty="0"/>
          </a:p>
        </p:txBody>
      </p:sp>
    </p:spTree>
    <p:extLst>
      <p:ext uri="{BB962C8B-B14F-4D97-AF65-F5344CB8AC3E}">
        <p14:creationId xmlns:p14="http://schemas.microsoft.com/office/powerpoint/2010/main" val="166689383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70C0"/>
                </a:solidFill>
              </a:rPr>
              <a:t>Important Note for Research Output</a:t>
            </a:r>
            <a:endParaRPr lang="en-US" dirty="0">
              <a:solidFill>
                <a:srgbClr val="0070C0"/>
              </a:solidFill>
            </a:endParaRPr>
          </a:p>
        </p:txBody>
      </p:sp>
      <p:sp>
        <p:nvSpPr>
          <p:cNvPr id="3" name="Content Placeholder 2"/>
          <p:cNvSpPr>
            <a:spLocks noGrp="1"/>
          </p:cNvSpPr>
          <p:nvPr>
            <p:ph idx="1"/>
          </p:nvPr>
        </p:nvSpPr>
        <p:spPr/>
        <p:txBody>
          <a:bodyPr>
            <a:normAutofit/>
          </a:bodyPr>
          <a:lstStyle/>
          <a:p>
            <a:pPr marL="0" indent="0">
              <a:buNone/>
            </a:pPr>
            <a:endParaRPr lang="en-US" sz="4400" baseline="30000" dirty="0" smtClean="0"/>
          </a:p>
          <a:p>
            <a:pPr marL="0" indent="0" algn="just">
              <a:buNone/>
            </a:pPr>
            <a:r>
              <a:rPr lang="en-US" sz="4400" baseline="30000" dirty="0"/>
              <a:t>Report data on research and publication for the core faculty, defined as members of the faculty for whom the school is the principal employer. The report should not include publications of part-time staff from other schools or departments, adjunct faculty,</a:t>
            </a:r>
            <a:br>
              <a:rPr lang="en-US" sz="4400" baseline="30000" dirty="0"/>
            </a:br>
            <a:r>
              <a:rPr lang="en-US" sz="4400" baseline="30000" dirty="0"/>
              <a:t>visiting professors, or business practitioners.</a:t>
            </a: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65</a:t>
            </a:fld>
            <a:endParaRPr lang="en-US" dirty="0"/>
          </a:p>
        </p:txBody>
      </p:sp>
    </p:spTree>
    <p:extLst>
      <p:ext uri="{BB962C8B-B14F-4D97-AF65-F5344CB8AC3E}">
        <p14:creationId xmlns:p14="http://schemas.microsoft.com/office/powerpoint/2010/main" val="284296341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Appendices for P5</a:t>
            </a:r>
            <a:endParaRPr lang="en-US" dirty="0">
              <a:solidFill>
                <a:srgbClr val="0070C0"/>
              </a:solidFill>
            </a:endParaRPr>
          </a:p>
        </p:txBody>
      </p:sp>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Asfia </a:t>
            </a:r>
            <a:r>
              <a:rPr lang="en-US" dirty="0" smtClean="0"/>
              <a:t>Obaid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66</a:t>
            </a:fld>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48231552"/>
              </p:ext>
            </p:extLst>
          </p:nvPr>
        </p:nvGraphicFramePr>
        <p:xfrm>
          <a:off x="0" y="1417638"/>
          <a:ext cx="9144000" cy="4344157"/>
        </p:xfrm>
        <a:graphic>
          <a:graphicData uri="http://schemas.openxmlformats.org/drawingml/2006/table">
            <a:tbl>
              <a:tblPr firstRow="1" firstCol="1" bandRow="1">
                <a:tableStyleId>{5C22544A-7EE6-4342-B048-85BDC9FD1C3A}</a:tableStyleId>
              </a:tblPr>
              <a:tblGrid>
                <a:gridCol w="2084891"/>
                <a:gridCol w="7059109"/>
              </a:tblGrid>
              <a:tr h="409380">
                <a:tc>
                  <a:txBody>
                    <a:bodyPr/>
                    <a:lstStyle/>
                    <a:p>
                      <a:pPr marL="0" marR="0" algn="just">
                        <a:lnSpc>
                          <a:spcPct val="115000"/>
                        </a:lnSpc>
                        <a:spcBef>
                          <a:spcPts val="0"/>
                        </a:spcBef>
                        <a:spcAft>
                          <a:spcPts val="0"/>
                        </a:spcAft>
                      </a:pPr>
                      <a:r>
                        <a:rPr lang="en-US" sz="2000">
                          <a:effectLst/>
                        </a:rPr>
                        <a:t>Name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Description</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09380">
                <a:tc>
                  <a:txBody>
                    <a:bodyPr/>
                    <a:lstStyle/>
                    <a:p>
                      <a:pPr marL="0" marR="0" algn="just">
                        <a:lnSpc>
                          <a:spcPct val="115000"/>
                        </a:lnSpc>
                        <a:spcBef>
                          <a:spcPts val="0"/>
                        </a:spcBef>
                        <a:spcAft>
                          <a:spcPts val="0"/>
                        </a:spcAft>
                      </a:pPr>
                      <a:r>
                        <a:rPr lang="en-US" sz="2000">
                          <a:effectLst/>
                        </a:rPr>
                        <a:t>Appendix-5A</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2000">
                          <a:effectLst/>
                        </a:rPr>
                        <a:t>R&amp;D policy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44232">
                <a:tc>
                  <a:txBody>
                    <a:bodyPr/>
                    <a:lstStyle/>
                    <a:p>
                      <a:pPr marL="0" marR="0" algn="just">
                        <a:lnSpc>
                          <a:spcPct val="115000"/>
                        </a:lnSpc>
                        <a:spcBef>
                          <a:spcPts val="0"/>
                        </a:spcBef>
                        <a:spcAft>
                          <a:spcPts val="0"/>
                        </a:spcAft>
                      </a:pPr>
                      <a:r>
                        <a:rPr lang="en-US" sz="2000">
                          <a:effectLst/>
                        </a:rPr>
                        <a:t>Appendix-5B</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a:effectLst/>
                        </a:rPr>
                        <a:t>Aim/scope, submission guidelines and volumes per years of the business journal</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279085">
                <a:tc>
                  <a:txBody>
                    <a:bodyPr/>
                    <a:lstStyle/>
                    <a:p>
                      <a:pPr marL="0" marR="0" algn="just">
                        <a:lnSpc>
                          <a:spcPct val="115000"/>
                        </a:lnSpc>
                        <a:spcBef>
                          <a:spcPts val="0"/>
                        </a:spcBef>
                        <a:spcAft>
                          <a:spcPts val="0"/>
                        </a:spcAft>
                      </a:pPr>
                      <a:r>
                        <a:rPr lang="en-US" sz="2000">
                          <a:effectLst/>
                        </a:rPr>
                        <a:t>Appendix-5C</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a:effectLst/>
                        </a:rPr>
                        <a:t>List the name of the project, the name of the principal investigator, the name of funding agency, amount of funding and completion stage of the project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279085">
                <a:tc>
                  <a:txBody>
                    <a:bodyPr/>
                    <a:lstStyle/>
                    <a:p>
                      <a:pPr marL="0" marR="0" algn="just">
                        <a:lnSpc>
                          <a:spcPct val="115000"/>
                        </a:lnSpc>
                        <a:spcBef>
                          <a:spcPts val="0"/>
                        </a:spcBef>
                        <a:spcAft>
                          <a:spcPts val="0"/>
                        </a:spcAft>
                      </a:pPr>
                      <a:r>
                        <a:rPr lang="en-US" sz="2000">
                          <a:effectLst/>
                        </a:rPr>
                        <a:t>Appendix-5D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dirty="0">
                          <a:effectLst/>
                        </a:rPr>
                        <a:t>Attach a complete list of items mentioned in Table.5.2 using APA end-text referencing. For each academic research article, clearly mention the impact factor and/or HEC category at the end of the reference.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72191918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Supporting Document for P5</a:t>
            </a:r>
            <a:endParaRPr lang="en-US" dirty="0">
              <a:solidFill>
                <a:srgbClr val="0070C0"/>
              </a:solidFill>
            </a:endParaRPr>
          </a:p>
        </p:txBody>
      </p:sp>
      <p:sp>
        <p:nvSpPr>
          <p:cNvPr id="3" name="Content Placeholder 2"/>
          <p:cNvSpPr>
            <a:spLocks noGrp="1"/>
          </p:cNvSpPr>
          <p:nvPr>
            <p:ph idx="1"/>
          </p:nvPr>
        </p:nvSpPr>
        <p:spPr/>
        <p:txBody>
          <a:bodyPr>
            <a:normAutofit fontScale="92500" lnSpcReduction="20000"/>
          </a:bodyPr>
          <a:lstStyle/>
          <a:p>
            <a:pPr lvl="0" algn="just"/>
            <a:r>
              <a:rPr lang="en-US" dirty="0"/>
              <a:t>Minutes of the last three meeting minutes of  Board of Advanced Studies and Research</a:t>
            </a:r>
          </a:p>
          <a:p>
            <a:pPr lvl="0" algn="just"/>
            <a:r>
              <a:rPr lang="en-US" dirty="0"/>
              <a:t>Copies of the schools management or business journals for the last three years (if applicable)</a:t>
            </a:r>
          </a:p>
          <a:p>
            <a:pPr lvl="0" algn="just"/>
            <a:r>
              <a:rPr lang="en-US" dirty="0"/>
              <a:t>Copy of any publication of the faculty (a few random publications to be provided upon request)</a:t>
            </a:r>
          </a:p>
          <a:p>
            <a:pPr lvl="0" algn="just"/>
            <a:r>
              <a:rPr lang="en-US" dirty="0"/>
              <a:t>Details of R&amp;D budget and expenses</a:t>
            </a:r>
          </a:p>
          <a:p>
            <a:pPr lvl="0" algn="just"/>
            <a:r>
              <a:rPr lang="en-US" dirty="0"/>
              <a:t>Details of travel grants availed by the faculty over the last three </a:t>
            </a:r>
            <a:r>
              <a:rPr lang="en-US" dirty="0" smtClean="0"/>
              <a:t>years</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67</a:t>
            </a:fld>
            <a:endParaRPr lang="en-US" dirty="0"/>
          </a:p>
        </p:txBody>
      </p:sp>
    </p:spTree>
    <p:extLst>
      <p:ext uri="{BB962C8B-B14F-4D97-AF65-F5344CB8AC3E}">
        <p14:creationId xmlns:p14="http://schemas.microsoft.com/office/powerpoint/2010/main" val="364270486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solidFill>
                  <a:srgbClr val="0070C0"/>
                </a:solidFill>
              </a:rPr>
              <a:t>Expected Standards in R&amp;D</a:t>
            </a:r>
            <a:endParaRPr lang="en-US" dirty="0">
              <a:solidFill>
                <a:srgbClr val="0070C0"/>
              </a:solidFill>
            </a:endParaRPr>
          </a:p>
        </p:txBody>
      </p:sp>
      <p:sp>
        <p:nvSpPr>
          <p:cNvPr id="3" name="Content Placeholder 2"/>
          <p:cNvSpPr>
            <a:spLocks noGrp="1"/>
          </p:cNvSpPr>
          <p:nvPr>
            <p:ph type="subTitle" idx="1"/>
          </p:nvPr>
        </p:nvSpPr>
        <p:spPr/>
        <p:txBody>
          <a:bodyPr/>
          <a:lstStyle/>
          <a:p>
            <a:r>
              <a:rPr lang="en-US" dirty="0" smtClean="0"/>
              <a:t>Discussion on standards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68</a:t>
            </a:fld>
            <a:endParaRPr lang="en-US" dirty="0"/>
          </a:p>
        </p:txBody>
      </p:sp>
    </p:spTree>
    <p:extLst>
      <p:ext uri="{BB962C8B-B14F-4D97-AF65-F5344CB8AC3E}">
        <p14:creationId xmlns:p14="http://schemas.microsoft.com/office/powerpoint/2010/main" val="208035944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Proforma </a:t>
            </a:r>
            <a:r>
              <a:rPr lang="en-US" dirty="0">
                <a:solidFill>
                  <a:srgbClr val="0070C0"/>
                </a:solidFill>
              </a:rPr>
              <a:t>6</a:t>
            </a:r>
            <a:r>
              <a:rPr lang="en-US" dirty="0" smtClean="0">
                <a:solidFill>
                  <a:srgbClr val="0070C0"/>
                </a:solidFill>
              </a:rPr>
              <a:t>: Social Responsibility</a:t>
            </a:r>
            <a:endParaRPr lang="en-US" dirty="0">
              <a:solidFill>
                <a:srgbClr val="0070C0"/>
              </a:solidFill>
            </a:endParaRPr>
          </a:p>
        </p:txBody>
      </p:sp>
      <p:sp>
        <p:nvSpPr>
          <p:cNvPr id="3" name="Content Placeholder 2"/>
          <p:cNvSpPr>
            <a:spLocks noGrp="1"/>
          </p:cNvSpPr>
          <p:nvPr>
            <p:ph idx="1"/>
          </p:nvPr>
        </p:nvSpPr>
        <p:spPr/>
        <p:txBody>
          <a:bodyPr>
            <a:normAutofit/>
          </a:bodyPr>
          <a:lstStyle/>
          <a:p>
            <a:pPr marL="0" indent="0">
              <a:buNone/>
            </a:pPr>
            <a:r>
              <a:rPr lang="en-US" i="1" dirty="0"/>
              <a:t>The School should have a clear understanding of its role as a ‘globally responsible entity’ and its contribution to ethics and sustainability. This understanding should be reflected in the School’s strategy and activities. There should be evidence that the School’s contribution is reflected in its regular activities, covering education, research, interactions with businesses and managers, community outreach and its own operations.</a:t>
            </a:r>
            <a:endParaRPr lang="en-US" dirty="0"/>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69</a:t>
            </a:fld>
            <a:endParaRPr lang="en-US" dirty="0"/>
          </a:p>
        </p:txBody>
      </p:sp>
    </p:spTree>
    <p:extLst>
      <p:ext uri="{BB962C8B-B14F-4D97-AF65-F5344CB8AC3E}">
        <p14:creationId xmlns:p14="http://schemas.microsoft.com/office/powerpoint/2010/main" val="427567210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Accreditation Criteria P6</a:t>
            </a:r>
            <a:endParaRPr lang="en-US" dirty="0">
              <a:solidFill>
                <a:srgbClr val="0070C0"/>
              </a:solidFill>
            </a:endParaRPr>
          </a:p>
        </p:txBody>
      </p:sp>
      <p:sp>
        <p:nvSpPr>
          <p:cNvPr id="3" name="Content Placeholder 2"/>
          <p:cNvSpPr>
            <a:spLocks noGrp="1"/>
          </p:cNvSpPr>
          <p:nvPr>
            <p:ph idx="1"/>
          </p:nvPr>
        </p:nvSpPr>
        <p:spPr/>
        <p:txBody>
          <a:bodyPr>
            <a:normAutofit lnSpcReduction="10000"/>
          </a:bodyPr>
          <a:lstStyle/>
          <a:p>
            <a:pPr lvl="0"/>
            <a:r>
              <a:rPr lang="en-US" dirty="0"/>
              <a:t>Policy of Community Services and Social Activities </a:t>
            </a:r>
          </a:p>
          <a:p>
            <a:pPr lvl="0"/>
            <a:r>
              <a:rPr lang="en-US" dirty="0"/>
              <a:t>Formal Relationships with Social Sector Organizations </a:t>
            </a:r>
          </a:p>
          <a:p>
            <a:pPr lvl="0"/>
            <a:r>
              <a:rPr lang="en-US" dirty="0"/>
              <a:t>Code of Moral Principles, Ethics, Behaviors and Conducts </a:t>
            </a:r>
          </a:p>
          <a:p>
            <a:pPr lvl="0"/>
            <a:r>
              <a:rPr lang="en-US" dirty="0"/>
              <a:t>Development and Protection of Internal Community </a:t>
            </a:r>
          </a:p>
          <a:p>
            <a:pPr lvl="0"/>
            <a:r>
              <a:rPr lang="en-US" dirty="0"/>
              <a:t>Impact on the Society </a:t>
            </a:r>
          </a:p>
          <a:p>
            <a:pPr marL="0" lv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70</a:t>
            </a:fld>
            <a:endParaRPr lang="en-US" dirty="0"/>
          </a:p>
        </p:txBody>
      </p:sp>
    </p:spTree>
    <p:extLst>
      <p:ext uri="{BB962C8B-B14F-4D97-AF65-F5344CB8AC3E}">
        <p14:creationId xmlns:p14="http://schemas.microsoft.com/office/powerpoint/2010/main" val="407856420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Main Points Covered in </a:t>
            </a:r>
            <a:r>
              <a:rPr lang="en-US" dirty="0" smtClean="0">
                <a:solidFill>
                  <a:srgbClr val="0070C0"/>
                </a:solidFill>
              </a:rPr>
              <a:t>P6</a:t>
            </a:r>
            <a:endParaRPr lang="en-US" dirty="0">
              <a:solidFill>
                <a:srgbClr val="0070C0"/>
              </a:solidFill>
            </a:endParaRPr>
          </a:p>
        </p:txBody>
      </p:sp>
      <p:sp>
        <p:nvSpPr>
          <p:cNvPr id="3" name="Content Placeholder 2"/>
          <p:cNvSpPr>
            <a:spLocks noGrp="1"/>
          </p:cNvSpPr>
          <p:nvPr>
            <p:ph idx="1"/>
          </p:nvPr>
        </p:nvSpPr>
        <p:spPr>
          <a:xfrm>
            <a:off x="457200" y="1600200"/>
            <a:ext cx="8534400" cy="4876800"/>
          </a:xfrm>
        </p:spPr>
        <p:txBody>
          <a:bodyPr>
            <a:normAutofit fontScale="62500" lnSpcReduction="20000"/>
          </a:bodyPr>
          <a:lstStyle/>
          <a:p>
            <a:r>
              <a:rPr lang="en-US" dirty="0" smtClean="0"/>
              <a:t>Policy and/or guidelines for social responsibility</a:t>
            </a:r>
          </a:p>
          <a:p>
            <a:r>
              <a:rPr lang="en-US" dirty="0" smtClean="0"/>
              <a:t>Projects and activities over the last three years</a:t>
            </a:r>
          </a:p>
          <a:p>
            <a:r>
              <a:rPr lang="en-US" dirty="0" smtClean="0"/>
              <a:t>List of MoUs</a:t>
            </a:r>
          </a:p>
          <a:p>
            <a:r>
              <a:rPr lang="en-US" dirty="0" smtClean="0"/>
              <a:t>Code of ethics and moral principles and its communication</a:t>
            </a:r>
          </a:p>
          <a:p>
            <a:pPr lvl="1"/>
            <a:r>
              <a:rPr lang="en-US" dirty="0" smtClean="0"/>
              <a:t>For students</a:t>
            </a:r>
          </a:p>
          <a:p>
            <a:pPr lvl="1"/>
            <a:r>
              <a:rPr lang="en-US" dirty="0" smtClean="0"/>
              <a:t>For faculty and staff</a:t>
            </a:r>
          </a:p>
          <a:p>
            <a:pPr lvl="1"/>
            <a:r>
              <a:rPr lang="en-US" dirty="0" smtClean="0"/>
              <a:t>Values of the school</a:t>
            </a:r>
          </a:p>
          <a:p>
            <a:pPr lvl="1"/>
            <a:r>
              <a:rPr lang="en-US" dirty="0" smtClean="0"/>
              <a:t>Environmental protection and sustainability</a:t>
            </a:r>
          </a:p>
          <a:p>
            <a:r>
              <a:rPr lang="en-US" dirty="0" smtClean="0"/>
              <a:t>Policies for protection of internal community and their communication </a:t>
            </a:r>
          </a:p>
          <a:p>
            <a:pPr lvl="1"/>
            <a:r>
              <a:rPr lang="en-US" dirty="0" smtClean="0"/>
              <a:t>Health and safety</a:t>
            </a:r>
          </a:p>
          <a:p>
            <a:pPr lvl="1"/>
            <a:r>
              <a:rPr lang="en-US" dirty="0" smtClean="0"/>
              <a:t>Anti-harassment policy</a:t>
            </a:r>
          </a:p>
          <a:p>
            <a:pPr lvl="1"/>
            <a:r>
              <a:rPr lang="en-US" dirty="0" smtClean="0"/>
              <a:t>Loan schemes, welfare funds</a:t>
            </a:r>
          </a:p>
          <a:p>
            <a:pPr lvl="1"/>
            <a:r>
              <a:rPr lang="en-US" dirty="0" smtClean="0"/>
              <a:t>Others</a:t>
            </a:r>
          </a:p>
          <a:p>
            <a:r>
              <a:rPr lang="en-US" dirty="0" smtClean="0"/>
              <a:t>Impact assessment of social initiatives</a:t>
            </a:r>
          </a:p>
          <a:p>
            <a:endParaRPr lang="en-US" dirty="0"/>
          </a:p>
          <a:p>
            <a:pPr marL="0" indent="0" algn="ctr">
              <a:buNone/>
            </a:pPr>
            <a:r>
              <a:rPr lang="en-US" dirty="0" smtClean="0">
                <a:solidFill>
                  <a:srgbClr val="2B1BA5"/>
                </a:solidFill>
              </a:rPr>
              <a:t>(Evidence of implementation during the visit)</a:t>
            </a:r>
          </a:p>
          <a:p>
            <a:pPr lvl="1"/>
            <a:endParaRPr lang="en-US" dirty="0" smtClean="0"/>
          </a:p>
          <a:p>
            <a:endParaRPr lang="en-US" dirty="0" smtClean="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71</a:t>
            </a:fld>
            <a:endParaRPr lang="en-US" dirty="0"/>
          </a:p>
        </p:txBody>
      </p:sp>
    </p:spTree>
    <p:extLst>
      <p:ext uri="{BB962C8B-B14F-4D97-AF65-F5344CB8AC3E}">
        <p14:creationId xmlns:p14="http://schemas.microsoft.com/office/powerpoint/2010/main" val="323639734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0070C0"/>
                </a:solidFill>
              </a:rPr>
              <a:t>Appendices for P6</a:t>
            </a:r>
            <a:endParaRPr lang="en-US" dirty="0">
              <a:solidFill>
                <a:srgbClr val="0070C0"/>
              </a:solidFill>
            </a:endParaRPr>
          </a:p>
        </p:txBody>
      </p:sp>
      <p:sp>
        <p:nvSpPr>
          <p:cNvPr id="4" name="Footer Placeholder 3"/>
          <p:cNvSpPr>
            <a:spLocks noGrp="1"/>
          </p:cNvSpPr>
          <p:nvPr>
            <p:ph type="ftr" sz="quarter" idx="11"/>
          </p:nvPr>
        </p:nvSpPr>
        <p:spPr>
          <a:xfrm>
            <a:off x="3124200" y="6356350"/>
            <a:ext cx="2362200" cy="365125"/>
          </a:xfrm>
        </p:spPr>
        <p:txBody>
          <a:bodyPr/>
          <a:lstStyle/>
          <a:p>
            <a:r>
              <a:rPr lang="en-US" dirty="0" smtClean="0"/>
              <a:t>Sadia Nadeem &amp; Asfia </a:t>
            </a:r>
            <a:r>
              <a:rPr lang="en-US" dirty="0" smtClean="0"/>
              <a:t>Obaid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72</a:t>
            </a:fld>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347228347"/>
              </p:ext>
            </p:extLst>
          </p:nvPr>
        </p:nvGraphicFramePr>
        <p:xfrm>
          <a:off x="0" y="1981200"/>
          <a:ext cx="9143999" cy="2971801"/>
        </p:xfrm>
        <a:graphic>
          <a:graphicData uri="http://schemas.openxmlformats.org/drawingml/2006/table">
            <a:tbl>
              <a:tblPr firstRow="1" firstCol="1" bandRow="1">
                <a:tableStyleId>{5C22544A-7EE6-4342-B048-85BDC9FD1C3A}</a:tableStyleId>
              </a:tblPr>
              <a:tblGrid>
                <a:gridCol w="2084891"/>
                <a:gridCol w="7059108"/>
              </a:tblGrid>
              <a:tr h="413517">
                <a:tc>
                  <a:txBody>
                    <a:bodyPr/>
                    <a:lstStyle/>
                    <a:p>
                      <a:pPr marL="0" marR="0" algn="just">
                        <a:lnSpc>
                          <a:spcPct val="115000"/>
                        </a:lnSpc>
                        <a:spcBef>
                          <a:spcPts val="0"/>
                        </a:spcBef>
                        <a:spcAft>
                          <a:spcPts val="0"/>
                        </a:spcAft>
                      </a:pPr>
                      <a:r>
                        <a:rPr lang="en-US" sz="1200">
                          <a:effectLst/>
                        </a:rPr>
                        <a:t>Name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200">
                          <a:effectLst/>
                        </a:rPr>
                        <a:t>Description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52761">
                <a:tc>
                  <a:txBody>
                    <a:bodyPr/>
                    <a:lstStyle/>
                    <a:p>
                      <a:pPr marL="0" marR="0" algn="just">
                        <a:lnSpc>
                          <a:spcPct val="115000"/>
                        </a:lnSpc>
                        <a:spcBef>
                          <a:spcPts val="0"/>
                        </a:spcBef>
                        <a:spcAft>
                          <a:spcPts val="0"/>
                        </a:spcAft>
                      </a:pPr>
                      <a:r>
                        <a:rPr lang="en-US" sz="2000">
                          <a:effectLst/>
                        </a:rPr>
                        <a:t>Appendix-6A</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dirty="0" smtClean="0">
                          <a:effectLst/>
                        </a:rPr>
                        <a:t>School’s </a:t>
                      </a:r>
                      <a:r>
                        <a:rPr lang="en-US" sz="2000" dirty="0">
                          <a:effectLst/>
                        </a:rPr>
                        <a:t>policy and/or guidelines of community services and social activities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13517">
                <a:tc>
                  <a:txBody>
                    <a:bodyPr/>
                    <a:lstStyle/>
                    <a:p>
                      <a:pPr marL="0" marR="0" algn="just">
                        <a:lnSpc>
                          <a:spcPct val="115000"/>
                        </a:lnSpc>
                        <a:spcBef>
                          <a:spcPts val="0"/>
                        </a:spcBef>
                        <a:spcAft>
                          <a:spcPts val="0"/>
                        </a:spcAft>
                      </a:pPr>
                      <a:r>
                        <a:rPr lang="en-US" sz="2000">
                          <a:effectLst/>
                        </a:rPr>
                        <a:t>Appendix-6B</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dirty="0" smtClean="0">
                          <a:effectLst/>
                        </a:rPr>
                        <a:t>School’s </a:t>
                      </a:r>
                      <a:r>
                        <a:rPr lang="en-US" sz="2000" dirty="0">
                          <a:effectLst/>
                        </a:rPr>
                        <a:t>code of moral principles and ethics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292006">
                <a:tc>
                  <a:txBody>
                    <a:bodyPr/>
                    <a:lstStyle/>
                    <a:p>
                      <a:pPr marL="0" marR="0" algn="just">
                        <a:lnSpc>
                          <a:spcPct val="115000"/>
                        </a:lnSpc>
                        <a:spcBef>
                          <a:spcPts val="0"/>
                        </a:spcBef>
                        <a:spcAft>
                          <a:spcPts val="0"/>
                        </a:spcAft>
                      </a:pPr>
                      <a:r>
                        <a:rPr lang="en-US" sz="2000">
                          <a:effectLst/>
                        </a:rPr>
                        <a:t>Appendix-6C</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95"/>
                        </a:spcAft>
                      </a:pPr>
                      <a:r>
                        <a:rPr lang="en-US" sz="2000" dirty="0">
                          <a:effectLst/>
                        </a:rPr>
                        <a:t>Policy documents which relate to improving the quality of working life of the internal community including health and safety policy, anti-sexual harassment policy, loan schemes, welfare funds.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49056981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Supporting Document for P6</a:t>
            </a:r>
            <a:endParaRPr lang="en-US" dirty="0">
              <a:solidFill>
                <a:srgbClr val="0070C0"/>
              </a:solidFill>
            </a:endParaRPr>
          </a:p>
        </p:txBody>
      </p:sp>
      <p:sp>
        <p:nvSpPr>
          <p:cNvPr id="3" name="Content Placeholder 2"/>
          <p:cNvSpPr>
            <a:spLocks noGrp="1"/>
          </p:cNvSpPr>
          <p:nvPr>
            <p:ph idx="1"/>
          </p:nvPr>
        </p:nvSpPr>
        <p:spPr/>
        <p:txBody>
          <a:bodyPr>
            <a:normAutofit fontScale="77500" lnSpcReduction="20000"/>
          </a:bodyPr>
          <a:lstStyle/>
          <a:p>
            <a:pPr lvl="0"/>
            <a:r>
              <a:rPr lang="en-US" dirty="0"/>
              <a:t>Evidence of activities of various student clubs/societies listed in Table </a:t>
            </a:r>
            <a:r>
              <a:rPr lang="en-US" dirty="0" smtClean="0"/>
              <a:t>6.1</a:t>
            </a:r>
            <a:endParaRPr lang="en-US" dirty="0"/>
          </a:p>
          <a:p>
            <a:pPr lvl="0"/>
            <a:r>
              <a:rPr lang="en-US" dirty="0"/>
              <a:t>Evidence of activities listed in Table 6.2</a:t>
            </a:r>
          </a:p>
          <a:p>
            <a:pPr lvl="0"/>
            <a:r>
              <a:rPr lang="en-US" dirty="0"/>
              <a:t>Copy of all MoUs listed in Table 6.3</a:t>
            </a:r>
          </a:p>
          <a:p>
            <a:pPr lvl="0"/>
            <a:r>
              <a:rPr lang="en-US" dirty="0"/>
              <a:t>Documentary evidence of the activities carried out under the MoU listed in Table 6.3</a:t>
            </a:r>
          </a:p>
          <a:p>
            <a:pPr lvl="0"/>
            <a:r>
              <a:rPr lang="en-US" dirty="0"/>
              <a:t>File of cases/complaints relating to code of moral principles and ethics</a:t>
            </a:r>
          </a:p>
          <a:p>
            <a:pPr lvl="0"/>
            <a:r>
              <a:rPr lang="en-US" dirty="0"/>
              <a:t>File of cases/complaints relating to any item covered under Q-7 of </a:t>
            </a:r>
            <a:r>
              <a:rPr lang="en-US" dirty="0" err="1"/>
              <a:t>Proformae</a:t>
            </a:r>
            <a:r>
              <a:rPr lang="en-US" dirty="0"/>
              <a:t> -06</a:t>
            </a:r>
          </a:p>
          <a:p>
            <a:pPr lvl="0"/>
            <a:r>
              <a:rPr lang="en-US" dirty="0"/>
              <a:t>Financial evidence of any initiatives taken to improve the quality of life of internal </a:t>
            </a:r>
            <a:r>
              <a:rPr lang="en-US" dirty="0" smtClean="0"/>
              <a:t>community</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73</a:t>
            </a:fld>
            <a:endParaRPr lang="en-US" dirty="0"/>
          </a:p>
        </p:txBody>
      </p:sp>
    </p:spTree>
    <p:extLst>
      <p:ext uri="{BB962C8B-B14F-4D97-AF65-F5344CB8AC3E}">
        <p14:creationId xmlns:p14="http://schemas.microsoft.com/office/powerpoint/2010/main" val="256487802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solidFill>
                  <a:srgbClr val="0070C0"/>
                </a:solidFill>
              </a:rPr>
              <a:t>Expected Standards in Social Responsibility</a:t>
            </a:r>
            <a:endParaRPr lang="en-US" dirty="0">
              <a:solidFill>
                <a:srgbClr val="0070C0"/>
              </a:solidFill>
            </a:endParaRPr>
          </a:p>
        </p:txBody>
      </p:sp>
      <p:sp>
        <p:nvSpPr>
          <p:cNvPr id="3" name="Content Placeholder 2"/>
          <p:cNvSpPr>
            <a:spLocks noGrp="1"/>
          </p:cNvSpPr>
          <p:nvPr>
            <p:ph type="subTitle" idx="1"/>
          </p:nvPr>
        </p:nvSpPr>
        <p:spPr/>
        <p:txBody>
          <a:bodyPr/>
          <a:lstStyle/>
          <a:p>
            <a:r>
              <a:rPr lang="en-US" dirty="0" smtClean="0"/>
              <a:t>Discussion on standards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74</a:t>
            </a:fld>
            <a:endParaRPr lang="en-US" dirty="0"/>
          </a:p>
        </p:txBody>
      </p:sp>
    </p:spTree>
    <p:extLst>
      <p:ext uri="{BB962C8B-B14F-4D97-AF65-F5344CB8AC3E}">
        <p14:creationId xmlns:p14="http://schemas.microsoft.com/office/powerpoint/2010/main" val="428303871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Proforma 7: Resources</a:t>
            </a:r>
          </a:p>
        </p:txBody>
      </p:sp>
      <p:sp>
        <p:nvSpPr>
          <p:cNvPr id="3" name="Content Placeholder 2"/>
          <p:cNvSpPr>
            <a:spLocks noGrp="1"/>
          </p:cNvSpPr>
          <p:nvPr>
            <p:ph idx="1"/>
          </p:nvPr>
        </p:nvSpPr>
        <p:spPr/>
        <p:txBody>
          <a:bodyPr>
            <a:normAutofit/>
          </a:bodyPr>
          <a:lstStyle/>
          <a:p>
            <a:pPr marL="0" indent="0" algn="ctr">
              <a:buNone/>
            </a:pPr>
            <a:endParaRPr lang="en-US" dirty="0" smtClean="0"/>
          </a:p>
          <a:p>
            <a:pPr marL="0" indent="0" algn="ctr">
              <a:buNone/>
            </a:pPr>
            <a:r>
              <a:rPr lang="en-US" i="1" dirty="0" smtClean="0"/>
              <a:t>The </a:t>
            </a:r>
            <a:r>
              <a:rPr lang="en-US" i="1" dirty="0"/>
              <a:t>School should </a:t>
            </a:r>
            <a:r>
              <a:rPr lang="en-US" i="1" dirty="0" smtClean="0"/>
              <a:t>demonstrate </a:t>
            </a:r>
            <a:r>
              <a:rPr lang="en-US" i="1" dirty="0"/>
              <a:t>financial viability and institutional continuity, with physical resources and facilities to provide a high quality learning </a:t>
            </a:r>
            <a:r>
              <a:rPr lang="en-US" i="1" dirty="0" smtClean="0"/>
              <a:t>environment </a:t>
            </a:r>
            <a:r>
              <a:rPr lang="en-US" i="1" dirty="0"/>
              <a:t>with sufficient high quality administrative staff and processes to support the School’s range of activities.</a:t>
            </a:r>
          </a:p>
          <a:p>
            <a:pPr marL="0" indent="0">
              <a:buNone/>
            </a:pPr>
            <a:endParaRPr lang="en-US" i="1" dirty="0" smtClean="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75</a:t>
            </a:fld>
            <a:endParaRPr lang="en-US" dirty="0">
              <a:solidFill>
                <a:prstClr val="black">
                  <a:tint val="75000"/>
                </a:prstClr>
              </a:solidFill>
            </a:endParaRPr>
          </a:p>
        </p:txBody>
      </p:sp>
    </p:spTree>
    <p:extLst>
      <p:ext uri="{BB962C8B-B14F-4D97-AF65-F5344CB8AC3E}">
        <p14:creationId xmlns:p14="http://schemas.microsoft.com/office/powerpoint/2010/main" val="227392941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Accreditation Criteria </a:t>
            </a:r>
          </a:p>
        </p:txBody>
      </p:sp>
      <p:sp>
        <p:nvSpPr>
          <p:cNvPr id="3" name="Content Placeholder 2"/>
          <p:cNvSpPr>
            <a:spLocks noGrp="1"/>
          </p:cNvSpPr>
          <p:nvPr>
            <p:ph idx="1"/>
          </p:nvPr>
        </p:nvSpPr>
        <p:spPr/>
        <p:txBody>
          <a:bodyPr>
            <a:normAutofit/>
          </a:bodyPr>
          <a:lstStyle/>
          <a:p>
            <a:r>
              <a:rPr lang="en-US" dirty="0" smtClean="0"/>
              <a:t>Financial </a:t>
            </a:r>
            <a:r>
              <a:rPr lang="en-US" dirty="0"/>
              <a:t>Management System	</a:t>
            </a:r>
          </a:p>
          <a:p>
            <a:r>
              <a:rPr lang="en-US" dirty="0" smtClean="0"/>
              <a:t>Learning </a:t>
            </a:r>
            <a:r>
              <a:rPr lang="en-US" dirty="0"/>
              <a:t>Environment	</a:t>
            </a:r>
          </a:p>
          <a:p>
            <a:r>
              <a:rPr lang="en-US" dirty="0" smtClean="0"/>
              <a:t>Library </a:t>
            </a:r>
            <a:r>
              <a:rPr lang="en-US" dirty="0"/>
              <a:t>and Computing Facilities	</a:t>
            </a:r>
            <a:endParaRPr lang="en-US" dirty="0" smtClean="0"/>
          </a:p>
          <a:p>
            <a:r>
              <a:rPr lang="en-US" dirty="0" smtClean="0"/>
              <a:t>Other </a:t>
            </a:r>
            <a:r>
              <a:rPr lang="en-US" dirty="0"/>
              <a:t>facilities	</a:t>
            </a:r>
          </a:p>
          <a:p>
            <a:r>
              <a:rPr lang="en-US" dirty="0" smtClean="0"/>
              <a:t>Administrative </a:t>
            </a:r>
            <a:r>
              <a:rPr lang="en-US" dirty="0"/>
              <a:t>Support Function	</a:t>
            </a:r>
          </a:p>
          <a:p>
            <a:r>
              <a:rPr lang="en-US" dirty="0" smtClean="0"/>
              <a:t>Quality </a:t>
            </a:r>
            <a:r>
              <a:rPr lang="en-US" dirty="0"/>
              <a:t>Enhancement Cell	</a:t>
            </a:r>
          </a:p>
          <a:p>
            <a:endParaRPr lang="en-US" dirty="0"/>
          </a:p>
        </p:txBody>
      </p:sp>
      <p:sp>
        <p:nvSpPr>
          <p:cNvPr id="4" name="Footer Placeholder 3"/>
          <p:cNvSpPr>
            <a:spLocks noGrp="1"/>
          </p:cNvSpPr>
          <p:nvPr>
            <p:ph type="ftr" sz="quarter" idx="11"/>
          </p:nvPr>
        </p:nvSpPr>
        <p:spPr/>
        <p:txBody>
          <a:bodyPr/>
          <a:lstStyle/>
          <a:p>
            <a:r>
              <a:rPr lang="en-US" smtClean="0">
                <a:solidFill>
                  <a:prstClr val="black">
                    <a:tint val="75000"/>
                  </a:prstClr>
                </a:solidFill>
              </a:rPr>
              <a:t>Sadia Nadeem &amp; Asfia Obaid, 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76</a:t>
            </a:fld>
            <a:endParaRPr lang="en-US" dirty="0">
              <a:solidFill>
                <a:prstClr val="black">
                  <a:tint val="75000"/>
                </a:prstClr>
              </a:solidFill>
            </a:endParaRPr>
          </a:p>
        </p:txBody>
      </p:sp>
    </p:spTree>
    <p:extLst>
      <p:ext uri="{BB962C8B-B14F-4D97-AF65-F5344CB8AC3E}">
        <p14:creationId xmlns:p14="http://schemas.microsoft.com/office/powerpoint/2010/main" val="229044454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Main Points Covered in P7</a:t>
            </a:r>
          </a:p>
        </p:txBody>
      </p:sp>
      <p:sp>
        <p:nvSpPr>
          <p:cNvPr id="3" name="Content Placeholder 2"/>
          <p:cNvSpPr>
            <a:spLocks noGrp="1"/>
          </p:cNvSpPr>
          <p:nvPr>
            <p:ph idx="1"/>
          </p:nvPr>
        </p:nvSpPr>
        <p:spPr/>
        <p:txBody>
          <a:bodyPr>
            <a:normAutofit fontScale="92500" lnSpcReduction="10000"/>
          </a:bodyPr>
          <a:lstStyle/>
          <a:p>
            <a:r>
              <a:rPr lang="en-US" dirty="0" smtClean="0"/>
              <a:t>Adequacy of resources – criticality and necessity</a:t>
            </a:r>
          </a:p>
          <a:p>
            <a:r>
              <a:rPr lang="en-US" dirty="0" smtClean="0"/>
              <a:t>Financial planning, need for establishing trend and financial autonomy</a:t>
            </a:r>
          </a:p>
          <a:p>
            <a:r>
              <a:rPr lang="en-US" dirty="0" smtClean="0"/>
              <a:t>Financial risks and strategy for mitigating it</a:t>
            </a:r>
          </a:p>
          <a:p>
            <a:r>
              <a:rPr lang="en-US" dirty="0" smtClean="0"/>
              <a:t>Administrative staff – significance, number and function</a:t>
            </a:r>
          </a:p>
          <a:p>
            <a:r>
              <a:rPr lang="en-US" dirty="0" smtClean="0"/>
              <a:t>Infrastructure – Development of a conducive student-faculty  learning environment</a:t>
            </a:r>
          </a:p>
          <a:p>
            <a:r>
              <a:rPr lang="en-US" dirty="0" smtClean="0"/>
              <a:t>Quality Enhancement Cell and its functions</a:t>
            </a:r>
          </a:p>
          <a:p>
            <a:endParaRPr lang="en-US" dirty="0" smtClean="0"/>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77</a:t>
            </a:fld>
            <a:endParaRPr lang="en-US" dirty="0">
              <a:solidFill>
                <a:prstClr val="black">
                  <a:tint val="75000"/>
                </a:prstClr>
              </a:solidFill>
            </a:endParaRPr>
          </a:p>
        </p:txBody>
      </p:sp>
    </p:spTree>
    <p:extLst>
      <p:ext uri="{BB962C8B-B14F-4D97-AF65-F5344CB8AC3E}">
        <p14:creationId xmlns:p14="http://schemas.microsoft.com/office/powerpoint/2010/main" val="42441671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Supporting Documents for P7</a:t>
            </a:r>
          </a:p>
        </p:txBody>
      </p:sp>
      <p:sp>
        <p:nvSpPr>
          <p:cNvPr id="3" name="Content Placeholder 2"/>
          <p:cNvSpPr>
            <a:spLocks noGrp="1"/>
          </p:cNvSpPr>
          <p:nvPr>
            <p:ph idx="1"/>
          </p:nvPr>
        </p:nvSpPr>
        <p:spPr>
          <a:xfrm>
            <a:off x="363070" y="1805269"/>
            <a:ext cx="8421221" cy="4093089"/>
          </a:xfrm>
        </p:spPr>
        <p:txBody>
          <a:bodyPr>
            <a:normAutofit/>
          </a:bodyPr>
          <a:lstStyle/>
          <a:p>
            <a:pPr lvl="0"/>
            <a:r>
              <a:rPr lang="en-US" dirty="0"/>
              <a:t>Budget and Accounts (Audited)  for the last three years</a:t>
            </a:r>
          </a:p>
          <a:p>
            <a:pPr lvl="0"/>
            <a:r>
              <a:rPr lang="en-US" dirty="0"/>
              <a:t>The quality audit reports prepared by QEC for the school over the last three year</a:t>
            </a:r>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78</a:t>
            </a:fld>
            <a:endParaRPr lang="en-US" dirty="0">
              <a:solidFill>
                <a:prstClr val="black">
                  <a:tint val="75000"/>
                </a:prstClr>
              </a:solidFill>
            </a:endParaRPr>
          </a:p>
        </p:txBody>
      </p:sp>
    </p:spTree>
    <p:extLst>
      <p:ext uri="{BB962C8B-B14F-4D97-AF65-F5344CB8AC3E}">
        <p14:creationId xmlns:p14="http://schemas.microsoft.com/office/powerpoint/2010/main" val="301227309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solidFill>
                  <a:srgbClr val="0070C0"/>
                </a:solidFill>
              </a:rPr>
              <a:t>Expected Standards in Resources</a:t>
            </a:r>
          </a:p>
        </p:txBody>
      </p:sp>
      <p:sp>
        <p:nvSpPr>
          <p:cNvPr id="3" name="Content Placeholder 2"/>
          <p:cNvSpPr>
            <a:spLocks noGrp="1"/>
          </p:cNvSpPr>
          <p:nvPr>
            <p:ph type="subTitle" idx="1"/>
          </p:nvPr>
        </p:nvSpPr>
        <p:spPr/>
        <p:txBody>
          <a:bodyPr/>
          <a:lstStyle/>
          <a:p>
            <a:r>
              <a:rPr lang="en-US" dirty="0" smtClean="0"/>
              <a:t>Discussion on standard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79</a:t>
            </a:fld>
            <a:endParaRPr lang="en-US" dirty="0"/>
          </a:p>
        </p:txBody>
      </p:sp>
    </p:spTree>
    <p:extLst>
      <p:ext uri="{BB962C8B-B14F-4D97-AF65-F5344CB8AC3E}">
        <p14:creationId xmlns:p14="http://schemas.microsoft.com/office/powerpoint/2010/main" val="237654899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endParaRPr lang="en-US" sz="6600" b="1" dirty="0" smtClean="0">
              <a:solidFill>
                <a:srgbClr val="0070C0"/>
              </a:solidFill>
            </a:endParaRPr>
          </a:p>
          <a:p>
            <a:pPr marL="0" indent="0" algn="ctr">
              <a:buNone/>
            </a:pPr>
            <a:r>
              <a:rPr lang="en-US" sz="4400" b="1" dirty="0" smtClean="0">
                <a:solidFill>
                  <a:srgbClr val="0070C0"/>
                </a:solidFill>
              </a:rPr>
              <a:t>Questions?</a:t>
            </a:r>
            <a:endParaRPr lang="en-US" sz="4400" b="1" dirty="0">
              <a:solidFill>
                <a:srgbClr val="0070C0"/>
              </a:solidFill>
            </a:endParaRP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80</a:t>
            </a:fld>
            <a:endParaRPr lang="en-US" dirty="0"/>
          </a:p>
        </p:txBody>
      </p:sp>
    </p:spTree>
    <p:extLst>
      <p:ext uri="{BB962C8B-B14F-4D97-AF65-F5344CB8AC3E}">
        <p14:creationId xmlns:p14="http://schemas.microsoft.com/office/powerpoint/2010/main" val="90002185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838200" y="1120775"/>
            <a:ext cx="7772400" cy="1470025"/>
          </a:xfrm>
        </p:spPr>
        <p:txBody>
          <a:bodyPr>
            <a:normAutofit/>
          </a:bodyPr>
          <a:lstStyle/>
          <a:p>
            <a:r>
              <a:rPr lang="en-US" b="1" dirty="0" smtClean="0">
                <a:solidFill>
                  <a:srgbClr val="0070C0"/>
                </a:solidFill>
              </a:rPr>
              <a:t>Session 5</a:t>
            </a:r>
            <a:br>
              <a:rPr lang="en-US" b="1" dirty="0" smtClean="0">
                <a:solidFill>
                  <a:srgbClr val="0070C0"/>
                </a:solidFill>
              </a:rPr>
            </a:br>
            <a:r>
              <a:rPr lang="en-US" sz="3000" dirty="0">
                <a:latin typeface="+mn-lt"/>
                <a:ea typeface="+mn-ea"/>
                <a:cs typeface="+mn-cs"/>
              </a:rPr>
              <a:t>11.30 am -12.30 pm</a:t>
            </a:r>
          </a:p>
        </p:txBody>
      </p:sp>
      <p:sp>
        <p:nvSpPr>
          <p:cNvPr id="7" name="Subtitle 6"/>
          <p:cNvSpPr>
            <a:spLocks noGrp="1"/>
          </p:cNvSpPr>
          <p:nvPr>
            <p:ph type="subTitle" idx="1"/>
          </p:nvPr>
        </p:nvSpPr>
        <p:spPr>
          <a:xfrm>
            <a:off x="1447800" y="2895600"/>
            <a:ext cx="6400800" cy="1752600"/>
          </a:xfrm>
        </p:spPr>
        <p:txBody>
          <a:bodyPr/>
          <a:lstStyle/>
          <a:p>
            <a:pPr>
              <a:lnSpc>
                <a:spcPct val="107000"/>
              </a:lnSpc>
              <a:spcBef>
                <a:spcPts val="0"/>
              </a:spcBef>
            </a:pPr>
            <a:r>
              <a:rPr lang="en-US" dirty="0"/>
              <a:t>Discussion on SAR forms </a:t>
            </a:r>
            <a:r>
              <a:rPr lang="en-US" dirty="0" smtClean="0"/>
              <a:t>(8-9)</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81</a:t>
            </a:fld>
            <a:endParaRPr lang="en-US" dirty="0"/>
          </a:p>
        </p:txBody>
      </p:sp>
      <p:sp>
        <p:nvSpPr>
          <p:cNvPr id="2" name="Date Placeholder 1"/>
          <p:cNvSpPr>
            <a:spLocks noGrp="1"/>
          </p:cNvSpPr>
          <p:nvPr>
            <p:ph type="dt" sz="half" idx="10"/>
          </p:nvPr>
        </p:nvSpPr>
        <p:spPr/>
        <p:txBody>
          <a:bodyPr/>
          <a:lstStyle/>
          <a:p>
            <a:r>
              <a:rPr lang="en-US" smtClean="0"/>
              <a:t>24-25 July, 2017</a:t>
            </a:r>
            <a:endParaRPr lang="en-US" dirty="0"/>
          </a:p>
        </p:txBody>
      </p:sp>
      <p:graphicFrame>
        <p:nvGraphicFramePr>
          <p:cNvPr id="11" name="Table 10"/>
          <p:cNvGraphicFramePr>
            <a:graphicFrameLocks noGrp="1"/>
          </p:cNvGraphicFramePr>
          <p:nvPr>
            <p:extLst/>
          </p:nvPr>
        </p:nvGraphicFramePr>
        <p:xfrm>
          <a:off x="1524000" y="51951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200" y="5135182"/>
            <a:ext cx="1066800" cy="98592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4600" y="4980105"/>
            <a:ext cx="1066800" cy="1192095"/>
          </a:xfrm>
          <a:prstGeom prst="rect">
            <a:avLst/>
          </a:prstGeom>
        </p:spPr>
      </p:pic>
    </p:spTree>
    <p:extLst>
      <p:ext uri="{BB962C8B-B14F-4D97-AF65-F5344CB8AC3E}">
        <p14:creationId xmlns:p14="http://schemas.microsoft.com/office/powerpoint/2010/main" val="167234621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3228"/>
            <a:ext cx="8004362" cy="994172"/>
          </a:xfrm>
        </p:spPr>
        <p:txBody>
          <a:bodyPr>
            <a:noAutofit/>
          </a:bodyPr>
          <a:lstStyle/>
          <a:p>
            <a:r>
              <a:rPr lang="en-US" dirty="0" err="1">
                <a:solidFill>
                  <a:srgbClr val="0070C0"/>
                </a:solidFill>
              </a:rPr>
              <a:t>Proforma</a:t>
            </a:r>
            <a:r>
              <a:rPr lang="en-US" dirty="0">
                <a:solidFill>
                  <a:srgbClr val="0070C0"/>
                </a:solidFill>
              </a:rPr>
              <a:t> 8: External Linkages &amp; Student Placement</a:t>
            </a:r>
          </a:p>
        </p:txBody>
      </p:sp>
      <p:sp>
        <p:nvSpPr>
          <p:cNvPr id="3" name="Content Placeholder 2"/>
          <p:cNvSpPr>
            <a:spLocks noGrp="1"/>
          </p:cNvSpPr>
          <p:nvPr>
            <p:ph idx="1"/>
          </p:nvPr>
        </p:nvSpPr>
        <p:spPr/>
        <p:txBody>
          <a:bodyPr>
            <a:normAutofit lnSpcReduction="10000"/>
          </a:bodyPr>
          <a:lstStyle/>
          <a:p>
            <a:pPr marL="0" indent="0" algn="ctr">
              <a:buNone/>
            </a:pPr>
            <a:endParaRPr lang="en-US" i="1" dirty="0" smtClean="0"/>
          </a:p>
          <a:p>
            <a:pPr marL="0" indent="0" algn="ctr">
              <a:buNone/>
            </a:pPr>
            <a:r>
              <a:rPr lang="en-US" i="1" dirty="0" smtClean="0"/>
              <a:t>NBEAC stresses on the need to establish and provide evidence of link with external organizations (academic, corporate, welfare) both at the national and international level.  This standard has at its core the aim to encourage School’s to optimize benefits for its’ students and faculty, by establishing links with the industry and academia.</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82</a:t>
            </a:fld>
            <a:endParaRPr lang="en-US" dirty="0">
              <a:solidFill>
                <a:prstClr val="black">
                  <a:tint val="75000"/>
                </a:prstClr>
              </a:solidFill>
            </a:endParaRPr>
          </a:p>
        </p:txBody>
      </p:sp>
    </p:spTree>
    <p:extLst>
      <p:ext uri="{BB962C8B-B14F-4D97-AF65-F5344CB8AC3E}">
        <p14:creationId xmlns:p14="http://schemas.microsoft.com/office/powerpoint/2010/main" val="68671522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Accreditation Criteria </a:t>
            </a:r>
          </a:p>
        </p:txBody>
      </p:sp>
      <p:sp>
        <p:nvSpPr>
          <p:cNvPr id="3" name="Content Placeholder 2"/>
          <p:cNvSpPr>
            <a:spLocks noGrp="1"/>
          </p:cNvSpPr>
          <p:nvPr>
            <p:ph idx="1"/>
          </p:nvPr>
        </p:nvSpPr>
        <p:spPr/>
        <p:txBody>
          <a:bodyPr>
            <a:normAutofit/>
          </a:bodyPr>
          <a:lstStyle/>
          <a:p>
            <a:r>
              <a:rPr lang="en-US" dirty="0" smtClean="0"/>
              <a:t>International </a:t>
            </a:r>
            <a:r>
              <a:rPr lang="en-US" dirty="0"/>
              <a:t>Linkages	</a:t>
            </a:r>
          </a:p>
          <a:p>
            <a:r>
              <a:rPr lang="en-US" dirty="0" smtClean="0"/>
              <a:t>National </a:t>
            </a:r>
            <a:r>
              <a:rPr lang="en-US" dirty="0"/>
              <a:t>Linkages	</a:t>
            </a:r>
          </a:p>
          <a:p>
            <a:r>
              <a:rPr lang="en-US" dirty="0" smtClean="0"/>
              <a:t>Corporate </a:t>
            </a:r>
            <a:r>
              <a:rPr lang="en-US" dirty="0"/>
              <a:t>Linkages and Relations	</a:t>
            </a:r>
          </a:p>
          <a:p>
            <a:r>
              <a:rPr lang="en-US" dirty="0" smtClean="0"/>
              <a:t>Participation </a:t>
            </a:r>
            <a:r>
              <a:rPr lang="en-US" dirty="0"/>
              <a:t>in Academic Governance	</a:t>
            </a:r>
          </a:p>
          <a:p>
            <a:r>
              <a:rPr lang="en-US" dirty="0" smtClean="0"/>
              <a:t>Student </a:t>
            </a:r>
            <a:r>
              <a:rPr lang="en-US" dirty="0"/>
              <a:t>and Faculty Exchange Programs	</a:t>
            </a:r>
          </a:p>
          <a:p>
            <a:r>
              <a:rPr lang="en-US" dirty="0" smtClean="0"/>
              <a:t>Placement </a:t>
            </a:r>
            <a:r>
              <a:rPr lang="en-US" dirty="0"/>
              <a:t>Office: Internships and </a:t>
            </a:r>
            <a:r>
              <a:rPr lang="en-US" dirty="0" smtClean="0"/>
              <a:t>Placements</a:t>
            </a:r>
            <a:endParaRPr lang="en-US" dirty="0"/>
          </a:p>
          <a:p>
            <a:r>
              <a:rPr lang="en-US" dirty="0" smtClean="0"/>
              <a:t>Placement </a:t>
            </a:r>
            <a:r>
              <a:rPr lang="en-US" dirty="0"/>
              <a:t>office: Corporate Involvement	</a:t>
            </a:r>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83</a:t>
            </a:fld>
            <a:endParaRPr lang="en-US" dirty="0">
              <a:solidFill>
                <a:prstClr val="black">
                  <a:tint val="75000"/>
                </a:prstClr>
              </a:solidFill>
            </a:endParaRPr>
          </a:p>
        </p:txBody>
      </p:sp>
    </p:spTree>
    <p:extLst>
      <p:ext uri="{BB962C8B-B14F-4D97-AF65-F5344CB8AC3E}">
        <p14:creationId xmlns:p14="http://schemas.microsoft.com/office/powerpoint/2010/main" val="198264478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Main Points Covered in P8</a:t>
            </a:r>
          </a:p>
        </p:txBody>
      </p:sp>
      <p:sp>
        <p:nvSpPr>
          <p:cNvPr id="3" name="Content Placeholder 2"/>
          <p:cNvSpPr>
            <a:spLocks noGrp="1"/>
          </p:cNvSpPr>
          <p:nvPr>
            <p:ph idx="1"/>
          </p:nvPr>
        </p:nvSpPr>
        <p:spPr/>
        <p:txBody>
          <a:bodyPr/>
          <a:lstStyle/>
          <a:p>
            <a:r>
              <a:rPr lang="en-US" dirty="0" smtClean="0"/>
              <a:t>National / international linkages – policies, processes and nature of involvement</a:t>
            </a:r>
          </a:p>
          <a:p>
            <a:r>
              <a:rPr lang="en-US" dirty="0" smtClean="0"/>
              <a:t>Affiliations, </a:t>
            </a:r>
            <a:r>
              <a:rPr lang="en-US" dirty="0" err="1" smtClean="0"/>
              <a:t>MoUs</a:t>
            </a:r>
            <a:r>
              <a:rPr lang="en-US" dirty="0" smtClean="0"/>
              <a:t> and </a:t>
            </a:r>
            <a:r>
              <a:rPr lang="en-US" dirty="0" err="1" smtClean="0"/>
              <a:t>MoAs</a:t>
            </a:r>
            <a:endParaRPr lang="en-US" dirty="0" smtClean="0"/>
          </a:p>
          <a:p>
            <a:r>
              <a:rPr lang="en-US" dirty="0" smtClean="0"/>
              <a:t>Student – Faculty Exchange Programs</a:t>
            </a:r>
          </a:p>
          <a:p>
            <a:r>
              <a:rPr lang="en-US" dirty="0" smtClean="0"/>
              <a:t>Placement Office – Structure, policies and functions</a:t>
            </a:r>
          </a:p>
          <a:p>
            <a:r>
              <a:rPr lang="en-US" dirty="0" smtClean="0"/>
              <a:t>Key employers</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84</a:t>
            </a:fld>
            <a:endParaRPr lang="en-US" dirty="0">
              <a:solidFill>
                <a:prstClr val="black">
                  <a:tint val="75000"/>
                </a:prstClr>
              </a:solidFill>
            </a:endParaRPr>
          </a:p>
        </p:txBody>
      </p:sp>
    </p:spTree>
    <p:extLst>
      <p:ext uri="{BB962C8B-B14F-4D97-AF65-F5344CB8AC3E}">
        <p14:creationId xmlns:p14="http://schemas.microsoft.com/office/powerpoint/2010/main" val="266668737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907" y="440426"/>
            <a:ext cx="8229600" cy="857250"/>
          </a:xfrm>
        </p:spPr>
        <p:txBody>
          <a:bodyPr>
            <a:normAutofit/>
          </a:bodyPr>
          <a:lstStyle/>
          <a:p>
            <a:r>
              <a:rPr lang="en-US" dirty="0">
                <a:solidFill>
                  <a:srgbClr val="0070C0"/>
                </a:solidFill>
              </a:rPr>
              <a:t>Appendices for P8</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NBEAC </a:t>
            </a:r>
            <a:r>
              <a:rPr lang="en-US" dirty="0" smtClean="0">
                <a:solidFill>
                  <a:prstClr val="black">
                    <a:tint val="75000"/>
                  </a:prstClr>
                </a:solidFill>
              </a:rPr>
              <a:t>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85</a:t>
            </a:fld>
            <a:endParaRPr lang="en-US" dirty="0">
              <a:solidFill>
                <a:prstClr val="black">
                  <a:tint val="75000"/>
                </a:prstClr>
              </a:solidFill>
            </a:endParaRPr>
          </a:p>
        </p:txBody>
      </p:sp>
      <p:graphicFrame>
        <p:nvGraphicFramePr>
          <p:cNvPr id="10" name="Content Placeholder 9"/>
          <p:cNvGraphicFramePr>
            <a:graphicFrameLocks noGrp="1"/>
          </p:cNvGraphicFramePr>
          <p:nvPr>
            <p:ph idx="1"/>
            <p:extLst/>
          </p:nvPr>
        </p:nvGraphicFramePr>
        <p:xfrm>
          <a:off x="1139639" y="1704413"/>
          <a:ext cx="6787402" cy="3838462"/>
        </p:xfrm>
        <a:graphic>
          <a:graphicData uri="http://schemas.openxmlformats.org/drawingml/2006/table">
            <a:tbl>
              <a:tblPr firstRow="1" firstCol="1" bandRow="1">
                <a:tableStyleId>{5C22544A-7EE6-4342-B048-85BDC9FD1C3A}</a:tableStyleId>
              </a:tblPr>
              <a:tblGrid>
                <a:gridCol w="1547572"/>
                <a:gridCol w="5239830"/>
              </a:tblGrid>
              <a:tr h="381224">
                <a:tc>
                  <a:txBody>
                    <a:bodyPr/>
                    <a:lstStyle/>
                    <a:p>
                      <a:pPr marL="0" marR="0" algn="just">
                        <a:lnSpc>
                          <a:spcPct val="115000"/>
                        </a:lnSpc>
                        <a:spcBef>
                          <a:spcPts val="0"/>
                        </a:spcBef>
                        <a:spcAft>
                          <a:spcPts val="0"/>
                        </a:spcAft>
                      </a:pPr>
                      <a:r>
                        <a:rPr lang="en-US" sz="1500">
                          <a:effectLst/>
                        </a:rPr>
                        <a:t>Name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Description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Appendix-8A</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95"/>
                        </a:spcAft>
                      </a:pPr>
                      <a:r>
                        <a:rPr lang="en-US" sz="1500">
                          <a:effectLst/>
                        </a:rPr>
                        <a:t>Policy of international linkages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Appendix-8B</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95"/>
                        </a:spcAft>
                      </a:pPr>
                      <a:r>
                        <a:rPr lang="en-US" sz="1500">
                          <a:effectLst/>
                        </a:rPr>
                        <a:t>Policy of national linkages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Appendix-8C</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95"/>
                        </a:spcAft>
                      </a:pPr>
                      <a:r>
                        <a:rPr lang="en-US" sz="1500">
                          <a:effectLst/>
                        </a:rPr>
                        <a:t>Policy of corporate linkages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Appendix-8D</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Policy of student and faculty exchange programs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List of MoUs for student and/or faculty exchange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Appendix-8F</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Profiles of the staff working in the placement office/center</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381224">
                <a:tc>
                  <a:txBody>
                    <a:bodyPr/>
                    <a:lstStyle/>
                    <a:p>
                      <a:pPr marL="0" marR="0" algn="just">
                        <a:lnSpc>
                          <a:spcPct val="115000"/>
                        </a:lnSpc>
                        <a:spcBef>
                          <a:spcPts val="0"/>
                        </a:spcBef>
                        <a:spcAft>
                          <a:spcPts val="0"/>
                        </a:spcAft>
                      </a:pPr>
                      <a:r>
                        <a:rPr lang="en-US" sz="1500">
                          <a:effectLst/>
                        </a:rPr>
                        <a:t>Appendix-8G</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Policy of management of internships and placements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788670">
                <a:tc>
                  <a:txBody>
                    <a:bodyPr/>
                    <a:lstStyle/>
                    <a:p>
                      <a:pPr marL="0" marR="0" algn="just">
                        <a:lnSpc>
                          <a:spcPct val="115000"/>
                        </a:lnSpc>
                        <a:spcBef>
                          <a:spcPts val="0"/>
                        </a:spcBef>
                        <a:spcAft>
                          <a:spcPts val="0"/>
                        </a:spcAft>
                      </a:pPr>
                      <a:r>
                        <a:rPr lang="en-US" sz="1500">
                          <a:effectLst/>
                        </a:rPr>
                        <a:t>Appendix-8H</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dirty="0">
                          <a:effectLst/>
                        </a:rPr>
                        <a:t>Calendar of activities carried out by the placement office over the last three years and the calendar of activities for the current semester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bl>
          </a:graphicData>
        </a:graphic>
      </p:graphicFrame>
    </p:spTree>
    <p:extLst>
      <p:ext uri="{BB962C8B-B14F-4D97-AF65-F5344CB8AC3E}">
        <p14:creationId xmlns:p14="http://schemas.microsoft.com/office/powerpoint/2010/main" val="57885840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solidFill>
                  <a:srgbClr val="0070C0"/>
                </a:solidFill>
              </a:rPr>
              <a:t>Expected Standards in External Linkages &amp; Student Placement</a:t>
            </a:r>
          </a:p>
        </p:txBody>
      </p:sp>
      <p:sp>
        <p:nvSpPr>
          <p:cNvPr id="3" name="Content Placeholder 2"/>
          <p:cNvSpPr>
            <a:spLocks noGrp="1"/>
          </p:cNvSpPr>
          <p:nvPr>
            <p:ph type="subTitle" idx="1"/>
          </p:nvPr>
        </p:nvSpPr>
        <p:spPr/>
        <p:txBody>
          <a:bodyPr/>
          <a:lstStyle/>
          <a:p>
            <a:r>
              <a:rPr lang="en-US" dirty="0" smtClean="0"/>
              <a:t>Discussion on standard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86</a:t>
            </a:fld>
            <a:endParaRPr lang="en-US" dirty="0"/>
          </a:p>
        </p:txBody>
      </p:sp>
    </p:spTree>
    <p:extLst>
      <p:ext uri="{BB962C8B-B14F-4D97-AF65-F5344CB8AC3E}">
        <p14:creationId xmlns:p14="http://schemas.microsoft.com/office/powerpoint/2010/main" val="2619905999"/>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err="1">
                <a:solidFill>
                  <a:srgbClr val="0070C0"/>
                </a:solidFill>
              </a:rPr>
              <a:t>Proforma</a:t>
            </a:r>
            <a:r>
              <a:rPr lang="en-US" dirty="0">
                <a:solidFill>
                  <a:srgbClr val="0070C0"/>
                </a:solidFill>
              </a:rPr>
              <a:t> 9: Admissions &amp; Examination Policy</a:t>
            </a:r>
          </a:p>
        </p:txBody>
      </p:sp>
      <p:sp>
        <p:nvSpPr>
          <p:cNvPr id="3" name="Content Placeholder 2"/>
          <p:cNvSpPr>
            <a:spLocks noGrp="1"/>
          </p:cNvSpPr>
          <p:nvPr>
            <p:ph idx="1"/>
          </p:nvPr>
        </p:nvSpPr>
        <p:spPr>
          <a:xfrm>
            <a:off x="887506" y="2057401"/>
            <a:ext cx="7553885" cy="3394472"/>
          </a:xfrm>
        </p:spPr>
        <p:txBody>
          <a:bodyPr>
            <a:normAutofit/>
          </a:bodyPr>
          <a:lstStyle/>
          <a:p>
            <a:pPr marL="0" indent="0" algn="ctr">
              <a:buNone/>
            </a:pPr>
            <a:endParaRPr lang="en-US" i="1" dirty="0" smtClean="0"/>
          </a:p>
          <a:p>
            <a:pPr marL="0" indent="0" algn="ctr">
              <a:buNone/>
            </a:pPr>
            <a:r>
              <a:rPr lang="en-US" i="1" dirty="0" smtClean="0"/>
              <a:t>Quality in the admissions and examination processes positively reflect in the quality of graduates of a School.  Sanctity in these processes provides evidence of systemic transparency, merit and integrity. </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87</a:t>
            </a:fld>
            <a:endParaRPr lang="en-US" dirty="0">
              <a:solidFill>
                <a:prstClr val="black">
                  <a:tint val="75000"/>
                </a:prstClr>
              </a:solidFill>
            </a:endParaRPr>
          </a:p>
        </p:txBody>
      </p:sp>
    </p:spTree>
    <p:extLst>
      <p:ext uri="{BB962C8B-B14F-4D97-AF65-F5344CB8AC3E}">
        <p14:creationId xmlns:p14="http://schemas.microsoft.com/office/powerpoint/2010/main" val="159728749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Accreditation Criteria </a:t>
            </a:r>
          </a:p>
        </p:txBody>
      </p:sp>
      <p:sp>
        <p:nvSpPr>
          <p:cNvPr id="3" name="Content Placeholder 2"/>
          <p:cNvSpPr>
            <a:spLocks noGrp="1"/>
          </p:cNvSpPr>
          <p:nvPr>
            <p:ph idx="1"/>
          </p:nvPr>
        </p:nvSpPr>
        <p:spPr/>
        <p:txBody>
          <a:bodyPr/>
          <a:lstStyle/>
          <a:p>
            <a:r>
              <a:rPr lang="en-US" dirty="0" smtClean="0"/>
              <a:t>Admissions </a:t>
            </a:r>
            <a:r>
              <a:rPr lang="en-US" dirty="0"/>
              <a:t>Office	</a:t>
            </a:r>
          </a:p>
          <a:p>
            <a:r>
              <a:rPr lang="en-US" dirty="0" smtClean="0"/>
              <a:t>Student </a:t>
            </a:r>
            <a:r>
              <a:rPr lang="en-US" dirty="0"/>
              <a:t>Selection Processes	</a:t>
            </a:r>
          </a:p>
          <a:p>
            <a:r>
              <a:rPr lang="en-US" dirty="0" smtClean="0"/>
              <a:t>Examination </a:t>
            </a:r>
            <a:r>
              <a:rPr lang="en-US" dirty="0"/>
              <a:t>Monitoring	</a:t>
            </a:r>
          </a:p>
          <a:p>
            <a:r>
              <a:rPr lang="en-US" dirty="0" smtClean="0"/>
              <a:t>Examination </a:t>
            </a:r>
            <a:r>
              <a:rPr lang="en-US" dirty="0"/>
              <a:t>Cell	</a:t>
            </a:r>
          </a:p>
          <a:p>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88</a:t>
            </a:fld>
            <a:endParaRPr lang="en-US" dirty="0">
              <a:solidFill>
                <a:prstClr val="black">
                  <a:tint val="75000"/>
                </a:prstClr>
              </a:solidFill>
            </a:endParaRPr>
          </a:p>
        </p:txBody>
      </p:sp>
    </p:spTree>
    <p:extLst>
      <p:ext uri="{BB962C8B-B14F-4D97-AF65-F5344CB8AC3E}">
        <p14:creationId xmlns:p14="http://schemas.microsoft.com/office/powerpoint/2010/main" val="426274936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Main Points Covered in P9</a:t>
            </a:r>
          </a:p>
        </p:txBody>
      </p:sp>
      <p:sp>
        <p:nvSpPr>
          <p:cNvPr id="3" name="Content Placeholder 2"/>
          <p:cNvSpPr>
            <a:spLocks noGrp="1"/>
          </p:cNvSpPr>
          <p:nvPr>
            <p:ph idx="1"/>
          </p:nvPr>
        </p:nvSpPr>
        <p:spPr/>
        <p:txBody>
          <a:bodyPr/>
          <a:lstStyle/>
          <a:p>
            <a:r>
              <a:rPr lang="en-US" dirty="0" smtClean="0"/>
              <a:t>Admissions Office – structure, manpower, processes and policies</a:t>
            </a:r>
          </a:p>
          <a:p>
            <a:r>
              <a:rPr lang="en-US" dirty="0" smtClean="0"/>
              <a:t>Examination Office – structure, manpower, processes and policies </a:t>
            </a:r>
          </a:p>
          <a:p>
            <a:r>
              <a:rPr lang="en-US" dirty="0" smtClean="0"/>
              <a:t>Student intake – policy, frequency, eligibility criteria and selection criteria</a:t>
            </a:r>
          </a:p>
          <a:p>
            <a:r>
              <a:rPr lang="en-US" dirty="0" smtClean="0"/>
              <a:t>Migration / transfer policy</a:t>
            </a:r>
          </a:p>
          <a:p>
            <a:r>
              <a:rPr lang="en-US" dirty="0" smtClean="0"/>
              <a:t>Continuous improvement</a:t>
            </a: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89</a:t>
            </a:fld>
            <a:endParaRPr lang="en-US" dirty="0">
              <a:solidFill>
                <a:prstClr val="black">
                  <a:tint val="75000"/>
                </a:prstClr>
              </a:solidFill>
            </a:endParaRPr>
          </a:p>
        </p:txBody>
      </p:sp>
    </p:spTree>
    <p:extLst>
      <p:ext uri="{BB962C8B-B14F-4D97-AF65-F5344CB8AC3E}">
        <p14:creationId xmlns:p14="http://schemas.microsoft.com/office/powerpoint/2010/main" val="165502277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50"/>
            <a:ext cx="8229600" cy="857250"/>
          </a:xfrm>
        </p:spPr>
        <p:txBody>
          <a:bodyPr>
            <a:normAutofit/>
          </a:bodyPr>
          <a:lstStyle/>
          <a:p>
            <a:r>
              <a:rPr lang="en-US" dirty="0">
                <a:solidFill>
                  <a:srgbClr val="0070C0"/>
                </a:solidFill>
              </a:rPr>
              <a:t>Appendices for P9</a:t>
            </a:r>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90</a:t>
            </a:fld>
            <a:endParaRPr lang="en-US" dirty="0">
              <a:solidFill>
                <a:prstClr val="black">
                  <a:tint val="75000"/>
                </a:prstClr>
              </a:solidFill>
            </a:endParaRPr>
          </a:p>
        </p:txBody>
      </p:sp>
      <p:graphicFrame>
        <p:nvGraphicFramePr>
          <p:cNvPr id="6" name="Content Placeholder 5"/>
          <p:cNvGraphicFramePr>
            <a:graphicFrameLocks noGrp="1"/>
          </p:cNvGraphicFramePr>
          <p:nvPr>
            <p:ph idx="1"/>
            <p:extLst/>
          </p:nvPr>
        </p:nvGraphicFramePr>
        <p:xfrm>
          <a:off x="877421" y="1845611"/>
          <a:ext cx="7352179" cy="3550024"/>
        </p:xfrm>
        <a:graphic>
          <a:graphicData uri="http://schemas.openxmlformats.org/drawingml/2006/table">
            <a:tbl>
              <a:tblPr firstRow="1" firstCol="1" bandRow="1">
                <a:tableStyleId>{5C22544A-7EE6-4342-B048-85BDC9FD1C3A}</a:tableStyleId>
              </a:tblPr>
              <a:tblGrid>
                <a:gridCol w="1676345"/>
                <a:gridCol w="5675834"/>
              </a:tblGrid>
              <a:tr h="443753">
                <a:tc>
                  <a:txBody>
                    <a:bodyPr/>
                    <a:lstStyle/>
                    <a:p>
                      <a:pPr marL="0" marR="0" algn="just">
                        <a:lnSpc>
                          <a:spcPct val="115000"/>
                        </a:lnSpc>
                        <a:spcBef>
                          <a:spcPts val="0"/>
                        </a:spcBef>
                        <a:spcAft>
                          <a:spcPts val="0"/>
                        </a:spcAft>
                      </a:pPr>
                      <a:r>
                        <a:rPr lang="en-US" sz="1500">
                          <a:effectLst/>
                        </a:rPr>
                        <a:t>Name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Description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43753">
                <a:tc>
                  <a:txBody>
                    <a:bodyPr/>
                    <a:lstStyle/>
                    <a:p>
                      <a:pPr marL="0" marR="0" algn="just">
                        <a:lnSpc>
                          <a:spcPct val="115000"/>
                        </a:lnSpc>
                        <a:spcBef>
                          <a:spcPts val="0"/>
                        </a:spcBef>
                        <a:spcAft>
                          <a:spcPts val="0"/>
                        </a:spcAft>
                      </a:pPr>
                      <a:r>
                        <a:rPr lang="en-US" sz="1500">
                          <a:effectLst/>
                        </a:rPr>
                        <a:t>Appendix-9A</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Profiles of the staff working in the admission office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43753">
                <a:tc>
                  <a:txBody>
                    <a:bodyPr/>
                    <a:lstStyle/>
                    <a:p>
                      <a:pPr marL="0" marR="0" algn="just">
                        <a:lnSpc>
                          <a:spcPct val="115000"/>
                        </a:lnSpc>
                        <a:spcBef>
                          <a:spcPts val="0"/>
                        </a:spcBef>
                        <a:spcAft>
                          <a:spcPts val="0"/>
                        </a:spcAft>
                      </a:pPr>
                      <a:r>
                        <a:rPr lang="en-US" sz="1500">
                          <a:effectLst/>
                        </a:rPr>
                        <a:t>Appendix-9B</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Admission policy</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43753">
                <a:tc>
                  <a:txBody>
                    <a:bodyPr/>
                    <a:lstStyle/>
                    <a:p>
                      <a:pPr marL="0" marR="0" algn="just">
                        <a:lnSpc>
                          <a:spcPct val="115000"/>
                        </a:lnSpc>
                        <a:spcBef>
                          <a:spcPts val="0"/>
                        </a:spcBef>
                        <a:spcAft>
                          <a:spcPts val="0"/>
                        </a:spcAft>
                      </a:pPr>
                      <a:r>
                        <a:rPr lang="en-US" sz="1500">
                          <a:effectLst/>
                        </a:rPr>
                        <a:t>Appendix-9C</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Semester/academic calendar for last three years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43753">
                <a:tc>
                  <a:txBody>
                    <a:bodyPr/>
                    <a:lstStyle/>
                    <a:p>
                      <a:pPr marL="0" marR="0" algn="just">
                        <a:lnSpc>
                          <a:spcPct val="115000"/>
                        </a:lnSpc>
                        <a:spcBef>
                          <a:spcPts val="0"/>
                        </a:spcBef>
                        <a:spcAft>
                          <a:spcPts val="0"/>
                        </a:spcAft>
                      </a:pPr>
                      <a:r>
                        <a:rPr lang="en-US" sz="1500">
                          <a:effectLst/>
                        </a:rPr>
                        <a:t>Appendix-9D</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a:effectLst/>
                        </a:rPr>
                        <a:t>Credit transfer and the credit exemption policy</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443753">
                <a:tc>
                  <a:txBody>
                    <a:bodyPr/>
                    <a:lstStyle/>
                    <a:p>
                      <a:pPr marL="0" marR="0" algn="just">
                        <a:lnSpc>
                          <a:spcPct val="115000"/>
                        </a:lnSpc>
                        <a:spcBef>
                          <a:spcPts val="0"/>
                        </a:spcBef>
                        <a:spcAft>
                          <a:spcPts val="0"/>
                        </a:spcAft>
                      </a:pPr>
                      <a:r>
                        <a:rPr lang="en-US" sz="1500">
                          <a:effectLst/>
                        </a:rPr>
                        <a:t>Appendix-9E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dirty="0">
                          <a:effectLst/>
                        </a:rPr>
                        <a:t>Migration/student transfer policy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r h="887506">
                <a:tc>
                  <a:txBody>
                    <a:bodyPr/>
                    <a:lstStyle/>
                    <a:p>
                      <a:pPr marL="0" marR="0" algn="just">
                        <a:lnSpc>
                          <a:spcPct val="115000"/>
                        </a:lnSpc>
                        <a:spcBef>
                          <a:spcPts val="0"/>
                        </a:spcBef>
                        <a:spcAft>
                          <a:spcPts val="0"/>
                        </a:spcAft>
                      </a:pPr>
                      <a:r>
                        <a:rPr lang="en-US" sz="1500">
                          <a:effectLst/>
                        </a:rPr>
                        <a:t>Appendix-9F</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marL="0" marR="0" algn="just">
                        <a:lnSpc>
                          <a:spcPct val="115000"/>
                        </a:lnSpc>
                        <a:spcBef>
                          <a:spcPts val="0"/>
                        </a:spcBef>
                        <a:spcAft>
                          <a:spcPts val="0"/>
                        </a:spcAft>
                      </a:pPr>
                      <a:r>
                        <a:rPr lang="en-US" sz="1500" dirty="0">
                          <a:effectLst/>
                        </a:rPr>
                        <a:t>Documentary evidence to support that the examination rules implemented continuously over the last three years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tc>
              </a:tr>
            </a:tbl>
          </a:graphicData>
        </a:graphic>
      </p:graphicFrame>
    </p:spTree>
    <p:extLst>
      <p:ext uri="{BB962C8B-B14F-4D97-AF65-F5344CB8AC3E}">
        <p14:creationId xmlns:p14="http://schemas.microsoft.com/office/powerpoint/2010/main" val="257942410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70C0"/>
                </a:solidFill>
              </a:rPr>
              <a:t>Supporting Documents for P9</a:t>
            </a:r>
          </a:p>
        </p:txBody>
      </p:sp>
      <p:sp>
        <p:nvSpPr>
          <p:cNvPr id="3" name="Content Placeholder 2"/>
          <p:cNvSpPr>
            <a:spLocks noGrp="1"/>
          </p:cNvSpPr>
          <p:nvPr>
            <p:ph idx="1"/>
          </p:nvPr>
        </p:nvSpPr>
        <p:spPr>
          <a:xfrm>
            <a:off x="363070" y="2047315"/>
            <a:ext cx="8421221" cy="3851043"/>
          </a:xfrm>
        </p:spPr>
        <p:txBody>
          <a:bodyPr>
            <a:normAutofit lnSpcReduction="10000"/>
          </a:bodyPr>
          <a:lstStyle/>
          <a:p>
            <a:pPr lvl="0"/>
            <a:r>
              <a:rPr lang="en-US" dirty="0"/>
              <a:t>Written details about the fee structure</a:t>
            </a:r>
          </a:p>
          <a:p>
            <a:pPr lvl="0"/>
            <a:r>
              <a:rPr lang="en-US" dirty="0"/>
              <a:t>Two samples of the entry exams</a:t>
            </a:r>
          </a:p>
          <a:p>
            <a:pPr lvl="0"/>
            <a:r>
              <a:rPr lang="en-US" dirty="0"/>
              <a:t>Merit lists of the last three years</a:t>
            </a:r>
          </a:p>
          <a:p>
            <a:pPr lvl="0"/>
            <a:r>
              <a:rPr lang="en-US" dirty="0"/>
              <a:t>Records of students’ admission process including marks and lists of accepted and rejected candidates</a:t>
            </a:r>
          </a:p>
          <a:p>
            <a:pPr lvl="0"/>
            <a:r>
              <a:rPr lang="en-US" dirty="0"/>
              <a:t>Gazette Results</a:t>
            </a:r>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solidFill>
                  <a:prstClr val="black">
                    <a:tint val="75000"/>
                  </a:prstClr>
                </a:solidFill>
              </a:rPr>
              <a:t>Sadia Nadeem &amp; Asfia </a:t>
            </a:r>
            <a:r>
              <a:rPr lang="en-US" dirty="0" smtClean="0">
                <a:solidFill>
                  <a:prstClr val="black">
                    <a:tint val="75000"/>
                  </a:prstClr>
                </a:solidFill>
              </a:rPr>
              <a:t>Obaid</a:t>
            </a:r>
          </a:p>
          <a:p>
            <a:r>
              <a:rPr lang="en-US" dirty="0" smtClean="0">
                <a:solidFill>
                  <a:prstClr val="black">
                    <a:tint val="75000"/>
                  </a:prstClr>
                </a:solidFill>
              </a:rPr>
              <a:t> </a:t>
            </a:r>
            <a:r>
              <a:rPr lang="en-US" dirty="0" smtClean="0">
                <a:solidFill>
                  <a:prstClr val="black">
                    <a:tint val="75000"/>
                  </a:prstClr>
                </a:solidFill>
              </a:rPr>
              <a:t>NBEAC Training 2017</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E353FB2-44D2-47B4-88D5-FF61BBAA13A1}" type="slidenum">
              <a:rPr lang="en-US" smtClean="0">
                <a:solidFill>
                  <a:prstClr val="black">
                    <a:tint val="75000"/>
                  </a:prstClr>
                </a:solidFill>
              </a:rPr>
              <a:pPr/>
              <a:t>91</a:t>
            </a:fld>
            <a:endParaRPr lang="en-US" dirty="0">
              <a:solidFill>
                <a:prstClr val="black">
                  <a:tint val="75000"/>
                </a:prstClr>
              </a:solidFill>
            </a:endParaRPr>
          </a:p>
        </p:txBody>
      </p:sp>
    </p:spTree>
    <p:extLst>
      <p:ext uri="{BB962C8B-B14F-4D97-AF65-F5344CB8AC3E}">
        <p14:creationId xmlns:p14="http://schemas.microsoft.com/office/powerpoint/2010/main" val="283072418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solidFill>
                  <a:srgbClr val="0070C0"/>
                </a:solidFill>
              </a:rPr>
              <a:t>Expected Standards in Admissions &amp; Examination Policy </a:t>
            </a:r>
          </a:p>
        </p:txBody>
      </p:sp>
      <p:sp>
        <p:nvSpPr>
          <p:cNvPr id="3" name="Content Placeholder 2"/>
          <p:cNvSpPr>
            <a:spLocks noGrp="1"/>
          </p:cNvSpPr>
          <p:nvPr>
            <p:ph type="subTitle" idx="1"/>
          </p:nvPr>
        </p:nvSpPr>
        <p:spPr/>
        <p:txBody>
          <a:bodyPr/>
          <a:lstStyle/>
          <a:p>
            <a:r>
              <a:rPr lang="en-US" dirty="0" smtClean="0"/>
              <a:t>Discussion on standard document </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92</a:t>
            </a:fld>
            <a:endParaRPr lang="en-US" dirty="0"/>
          </a:p>
        </p:txBody>
      </p:sp>
    </p:spTree>
    <p:extLst>
      <p:ext uri="{BB962C8B-B14F-4D97-AF65-F5344CB8AC3E}">
        <p14:creationId xmlns:p14="http://schemas.microsoft.com/office/powerpoint/2010/main" val="353399654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762000" y="1120775"/>
            <a:ext cx="7772400" cy="1470025"/>
          </a:xfrm>
        </p:spPr>
        <p:txBody>
          <a:bodyPr>
            <a:normAutofit/>
          </a:bodyPr>
          <a:lstStyle/>
          <a:p>
            <a:r>
              <a:rPr lang="en-US" b="1" dirty="0" smtClean="0">
                <a:solidFill>
                  <a:srgbClr val="0070C0"/>
                </a:solidFill>
              </a:rPr>
              <a:t>Session 6 </a:t>
            </a:r>
            <a:br>
              <a:rPr lang="en-US" b="1" dirty="0" smtClean="0">
                <a:solidFill>
                  <a:srgbClr val="0070C0"/>
                </a:solidFill>
              </a:rPr>
            </a:br>
            <a:r>
              <a:rPr lang="en-US" sz="3000" dirty="0">
                <a:latin typeface="+mn-lt"/>
                <a:ea typeface="+mn-ea"/>
                <a:cs typeface="+mn-cs"/>
              </a:rPr>
              <a:t>1.30 pm - 3.15 pm</a:t>
            </a:r>
          </a:p>
        </p:txBody>
      </p:sp>
      <p:sp>
        <p:nvSpPr>
          <p:cNvPr id="7" name="Subtitle 6"/>
          <p:cNvSpPr>
            <a:spLocks noGrp="1"/>
          </p:cNvSpPr>
          <p:nvPr>
            <p:ph type="subTitle" idx="1"/>
          </p:nvPr>
        </p:nvSpPr>
        <p:spPr>
          <a:xfrm>
            <a:off x="1371600" y="2743200"/>
            <a:ext cx="6400800" cy="1752600"/>
          </a:xfrm>
        </p:spPr>
        <p:txBody>
          <a:bodyPr/>
          <a:lstStyle/>
          <a:p>
            <a:pPr>
              <a:lnSpc>
                <a:spcPct val="107000"/>
              </a:lnSpc>
              <a:spcBef>
                <a:spcPts val="0"/>
              </a:spcBef>
            </a:pPr>
            <a:r>
              <a:rPr lang="en-US" dirty="0"/>
              <a:t>Discussion on preparation and conduct of </a:t>
            </a:r>
            <a:r>
              <a:rPr lang="en-US" dirty="0" smtClean="0"/>
              <a:t>PRT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93</a:t>
            </a:fld>
            <a:endParaRPr lang="en-US" dirty="0"/>
          </a:p>
        </p:txBody>
      </p:sp>
      <p:sp>
        <p:nvSpPr>
          <p:cNvPr id="2" name="Date Placeholder 1"/>
          <p:cNvSpPr>
            <a:spLocks noGrp="1"/>
          </p:cNvSpPr>
          <p:nvPr>
            <p:ph type="dt" sz="half" idx="10"/>
          </p:nvPr>
        </p:nvSpPr>
        <p:spPr/>
        <p:txBody>
          <a:bodyPr/>
          <a:lstStyle/>
          <a:p>
            <a:r>
              <a:rPr lang="en-US" smtClean="0"/>
              <a:t>24-25 July, 2017</a:t>
            </a:r>
            <a:endParaRPr lang="en-US" dirty="0"/>
          </a:p>
        </p:txBody>
      </p:sp>
      <p:graphicFrame>
        <p:nvGraphicFramePr>
          <p:cNvPr id="14" name="Table 13"/>
          <p:cNvGraphicFramePr>
            <a:graphicFrameLocks noGrp="1"/>
          </p:cNvGraphicFramePr>
          <p:nvPr>
            <p:extLst/>
          </p:nvPr>
        </p:nvGraphicFramePr>
        <p:xfrm>
          <a:off x="1523998" y="5271353"/>
          <a:ext cx="6096002" cy="762000"/>
        </p:xfrm>
        <a:graphic>
          <a:graphicData uri="http://schemas.openxmlformats.org/drawingml/2006/table">
            <a:tbl>
              <a:tblPr firstRow="1" bandRow="1">
                <a:tableStyleId>{2D5ABB26-0587-4C30-8999-92F81FD0307C}</a:tableStyleId>
              </a:tblPr>
              <a:tblGrid>
                <a:gridCol w="1600200"/>
                <a:gridCol w="3200400"/>
                <a:gridCol w="1295402"/>
              </a:tblGrid>
              <a:tr h="762000">
                <a:tc>
                  <a:txBody>
                    <a:bodyPr/>
                    <a:lstStyle/>
                    <a:p>
                      <a:endParaRPr lang="en-US"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algn="ctr">
                        <a:lnSpc>
                          <a:spcPct val="100000"/>
                        </a:lnSpc>
                        <a:spcBef>
                          <a:spcPts val="300"/>
                        </a:spcBef>
                        <a:spcAft>
                          <a:spcPts val="300"/>
                        </a:spcAft>
                      </a:pPr>
                      <a:r>
                        <a:rPr lang="en-US" sz="1400" b="1" u="none" dirty="0">
                          <a:solidFill>
                            <a:schemeClr val="accent1">
                              <a:lumMod val="75000"/>
                            </a:schemeClr>
                          </a:solidFill>
                          <a:effectLst/>
                          <a:latin typeface="Times New Roman" panose="02020603050405020304" pitchFamily="18" charset="0"/>
                          <a:ea typeface="Times New Roman" panose="02020603050405020304" pitchFamily="18" charset="0"/>
                        </a:rPr>
                        <a:t>NATIONAL BUSINESS EDUCATION ACCREDITATION </a:t>
                      </a:r>
                      <a:r>
                        <a:rPr lang="en-US" sz="1400" b="1" u="none" dirty="0" smtClean="0">
                          <a:solidFill>
                            <a:schemeClr val="accent1">
                              <a:lumMod val="75000"/>
                            </a:schemeClr>
                          </a:solidFill>
                          <a:effectLst/>
                          <a:latin typeface="Times New Roman" panose="02020603050405020304" pitchFamily="18" charset="0"/>
                          <a:ea typeface="Times New Roman" panose="02020603050405020304" pitchFamily="18" charset="0"/>
                        </a:rPr>
                        <a:t>COUNCIL</a:t>
                      </a:r>
                      <a:r>
                        <a:rPr lang="en-US" sz="1400" b="1" u="sng" dirty="0" smtClean="0">
                          <a:solidFill>
                            <a:schemeClr val="accent1"/>
                          </a:solidFill>
                          <a:effectLst/>
                          <a:latin typeface="Times New Roman" panose="02020603050405020304" pitchFamily="18" charset="0"/>
                          <a:ea typeface="Times New Roman" panose="02020603050405020304" pitchFamily="18" charset="0"/>
                        </a:rPr>
                        <a:t/>
                      </a:r>
                      <a:br>
                        <a:rPr lang="en-US" sz="1400" b="1" u="sng" dirty="0" smtClean="0">
                          <a:solidFill>
                            <a:schemeClr val="accent1"/>
                          </a:solidFill>
                          <a:effectLst/>
                          <a:latin typeface="Times New Roman" panose="02020603050405020304" pitchFamily="18" charset="0"/>
                          <a:ea typeface="Times New Roman" panose="02020603050405020304" pitchFamily="18" charset="0"/>
                        </a:rPr>
                      </a:br>
                      <a:r>
                        <a:rPr lang="en-US" sz="1400" b="0" u="none" dirty="0" smtClean="0">
                          <a:solidFill>
                            <a:schemeClr val="bg1">
                              <a:lumMod val="65000"/>
                            </a:schemeClr>
                          </a:solidFill>
                          <a:effectLst/>
                          <a:latin typeface="Times New Roman" panose="02020603050405020304" pitchFamily="18" charset="0"/>
                          <a:ea typeface="Times New Roman" panose="02020603050405020304" pitchFamily="18" charset="0"/>
                        </a:rPr>
                        <a:t>www.nbeac.org.pk</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198" y="5211382"/>
            <a:ext cx="1066800" cy="985924"/>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4598" y="5056305"/>
            <a:ext cx="1066800" cy="1192095"/>
          </a:xfrm>
          <a:prstGeom prst="rect">
            <a:avLst/>
          </a:prstGeom>
        </p:spPr>
      </p:pic>
    </p:spTree>
    <p:extLst>
      <p:ext uri="{BB962C8B-B14F-4D97-AF65-F5344CB8AC3E}">
        <p14:creationId xmlns:p14="http://schemas.microsoft.com/office/powerpoint/2010/main" val="361048942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 Few Questions</a:t>
            </a:r>
            <a:endParaRPr lang="en-US" dirty="0">
              <a:solidFill>
                <a:srgbClr val="0070C0"/>
              </a:solidFill>
            </a:endParaRPr>
          </a:p>
        </p:txBody>
      </p:sp>
      <p:sp>
        <p:nvSpPr>
          <p:cNvPr id="3" name="Content Placeholder 2"/>
          <p:cNvSpPr>
            <a:spLocks noGrp="1"/>
          </p:cNvSpPr>
          <p:nvPr>
            <p:ph idx="1"/>
          </p:nvPr>
        </p:nvSpPr>
        <p:spPr/>
        <p:txBody>
          <a:bodyPr/>
          <a:lstStyle/>
          <a:p>
            <a:r>
              <a:rPr lang="en-US" dirty="0" smtClean="0"/>
              <a:t>How many of you have experienced an NBEAC visit?</a:t>
            </a:r>
          </a:p>
          <a:p>
            <a:endParaRPr lang="en-US" dirty="0"/>
          </a:p>
          <a:p>
            <a:pPr marL="0" indent="0" algn="ctr">
              <a:buNone/>
            </a:pPr>
            <a:r>
              <a:rPr lang="en-US" dirty="0" smtClean="0"/>
              <a:t>Lets make it a pleasant and fruitful experience for the university and for the team.</a:t>
            </a: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94</a:t>
            </a:fld>
            <a:endParaRPr lang="en-US" dirty="0"/>
          </a:p>
        </p:txBody>
      </p:sp>
    </p:spTree>
    <p:extLst>
      <p:ext uri="{BB962C8B-B14F-4D97-AF65-F5344CB8AC3E}">
        <p14:creationId xmlns:p14="http://schemas.microsoft.com/office/powerpoint/2010/main" val="291853294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70C0"/>
                </a:solidFill>
              </a:rPr>
              <a:t>Three Day Visit</a:t>
            </a:r>
            <a:br>
              <a:rPr lang="en-US" dirty="0" smtClean="0">
                <a:solidFill>
                  <a:srgbClr val="0070C0"/>
                </a:solidFill>
              </a:rPr>
            </a:br>
            <a:r>
              <a:rPr lang="en-US" dirty="0" smtClean="0">
                <a:solidFill>
                  <a:srgbClr val="0070C0"/>
                </a:solidFill>
              </a:rPr>
              <a:t>(Note: </a:t>
            </a:r>
            <a:r>
              <a:rPr lang="en-US" dirty="0" err="1" smtClean="0">
                <a:solidFill>
                  <a:srgbClr val="0070C0"/>
                </a:solidFill>
              </a:rPr>
              <a:t>Proformas</a:t>
            </a:r>
            <a:r>
              <a:rPr lang="en-US" dirty="0" smtClean="0">
                <a:solidFill>
                  <a:srgbClr val="0070C0"/>
                </a:solidFill>
              </a:rPr>
              <a:t> are not in order)</a:t>
            </a:r>
            <a:endParaRPr lang="en-US" dirty="0">
              <a:solidFill>
                <a:srgbClr val="0070C0"/>
              </a:solidFill>
            </a:endParaRPr>
          </a:p>
        </p:txBody>
      </p:sp>
      <p:sp>
        <p:nvSpPr>
          <p:cNvPr id="3" name="Content Placeholder 2"/>
          <p:cNvSpPr>
            <a:spLocks noGrp="1"/>
          </p:cNvSpPr>
          <p:nvPr>
            <p:ph idx="1"/>
          </p:nvPr>
        </p:nvSpPr>
        <p:spPr>
          <a:xfrm>
            <a:off x="457200" y="1600200"/>
            <a:ext cx="8610600" cy="4756150"/>
          </a:xfrm>
        </p:spPr>
        <p:txBody>
          <a:bodyPr>
            <a:normAutofit fontScale="47500" lnSpcReduction="20000"/>
          </a:bodyPr>
          <a:lstStyle/>
          <a:p>
            <a:r>
              <a:rPr lang="en-US" dirty="0" smtClean="0"/>
              <a:t>Dinner of PRT on Day 1</a:t>
            </a:r>
          </a:p>
          <a:p>
            <a:endParaRPr lang="en-US" u="sng" dirty="0" smtClean="0"/>
          </a:p>
          <a:p>
            <a:r>
              <a:rPr lang="en-US" u="sng" dirty="0" smtClean="0"/>
              <a:t>Strategic level meeting, including VC</a:t>
            </a:r>
          </a:p>
          <a:p>
            <a:r>
              <a:rPr lang="en-US" u="sng" dirty="0" smtClean="0"/>
              <a:t>A presentation and often a discussion of </a:t>
            </a:r>
            <a:r>
              <a:rPr lang="en-US" u="sng" dirty="0" err="1" smtClean="0"/>
              <a:t>proformas</a:t>
            </a:r>
            <a:r>
              <a:rPr lang="en-US" u="sng" dirty="0" smtClean="0"/>
              <a:t> of SM and Resources</a:t>
            </a:r>
          </a:p>
          <a:p>
            <a:endParaRPr lang="en-US" dirty="0"/>
          </a:p>
          <a:p>
            <a:r>
              <a:rPr lang="en-US" dirty="0" smtClean="0"/>
              <a:t>A tour of the school </a:t>
            </a:r>
          </a:p>
          <a:p>
            <a:r>
              <a:rPr lang="en-US" dirty="0" smtClean="0"/>
              <a:t>Remaining parts of SM and Resources </a:t>
            </a:r>
            <a:r>
              <a:rPr lang="en-US" dirty="0" err="1" smtClean="0"/>
              <a:t>proformas</a:t>
            </a:r>
            <a:endParaRPr lang="en-US" dirty="0" smtClean="0"/>
          </a:p>
          <a:p>
            <a:r>
              <a:rPr lang="en-US" dirty="0" smtClean="0"/>
              <a:t>Proforma discussion: Admissions and examination policy </a:t>
            </a:r>
          </a:p>
          <a:p>
            <a:r>
              <a:rPr lang="en-US" dirty="0"/>
              <a:t>Proforma discussion: </a:t>
            </a:r>
            <a:r>
              <a:rPr lang="en-US" dirty="0" smtClean="0"/>
              <a:t>Curriculum</a:t>
            </a:r>
          </a:p>
          <a:p>
            <a:r>
              <a:rPr lang="en-US" dirty="0"/>
              <a:t>Proforma discussion: </a:t>
            </a:r>
            <a:r>
              <a:rPr lang="en-US" dirty="0" smtClean="0"/>
              <a:t>Linkages and social responsibility</a:t>
            </a:r>
          </a:p>
          <a:p>
            <a:r>
              <a:rPr lang="en-US" dirty="0" smtClean="0"/>
              <a:t>Alumni dinner</a:t>
            </a:r>
          </a:p>
          <a:p>
            <a:r>
              <a:rPr lang="en-US" dirty="0" smtClean="0"/>
              <a:t>Faculty form</a:t>
            </a:r>
          </a:p>
          <a:p>
            <a:r>
              <a:rPr lang="en-US" dirty="0" smtClean="0"/>
              <a:t>Students form</a:t>
            </a:r>
          </a:p>
          <a:p>
            <a:r>
              <a:rPr lang="en-US" dirty="0" smtClean="0"/>
              <a:t>Meetings with students and faculty</a:t>
            </a:r>
          </a:p>
          <a:p>
            <a:r>
              <a:rPr lang="en-US" dirty="0" smtClean="0"/>
              <a:t>Classroom visit</a:t>
            </a:r>
          </a:p>
          <a:p>
            <a:r>
              <a:rPr lang="en-US" dirty="0" smtClean="0"/>
              <a:t>R&amp;D form (or Day 1, if time)</a:t>
            </a:r>
          </a:p>
          <a:p>
            <a:endParaRPr lang="en-US" dirty="0"/>
          </a:p>
          <a:p>
            <a:r>
              <a:rPr lang="en-US" u="sng" dirty="0" smtClean="0"/>
              <a:t>Verbal feedback to the VC, top team and senior faculty</a:t>
            </a:r>
          </a:p>
          <a:p>
            <a:endParaRPr lang="en-US" dirty="0" smtClean="0"/>
          </a:p>
          <a:p>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95</a:t>
            </a:fld>
            <a:endParaRPr lang="en-US" dirty="0"/>
          </a:p>
        </p:txBody>
      </p:sp>
    </p:spTree>
    <p:extLst>
      <p:ext uri="{BB962C8B-B14F-4D97-AF65-F5344CB8AC3E}">
        <p14:creationId xmlns:p14="http://schemas.microsoft.com/office/powerpoint/2010/main" val="387667599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Arrangements for PRT</a:t>
            </a:r>
            <a:endParaRPr lang="en-US" dirty="0">
              <a:solidFill>
                <a:srgbClr val="0070C0"/>
              </a:solidFill>
            </a:endParaRPr>
          </a:p>
        </p:txBody>
      </p:sp>
      <p:sp>
        <p:nvSpPr>
          <p:cNvPr id="3" name="Content Placeholder 2"/>
          <p:cNvSpPr>
            <a:spLocks noGrp="1"/>
          </p:cNvSpPr>
          <p:nvPr>
            <p:ph idx="1"/>
          </p:nvPr>
        </p:nvSpPr>
        <p:spPr/>
        <p:txBody>
          <a:bodyPr>
            <a:normAutofit fontScale="70000" lnSpcReduction="20000"/>
          </a:bodyPr>
          <a:lstStyle/>
          <a:p>
            <a:r>
              <a:rPr lang="en-US" dirty="0" smtClean="0"/>
              <a:t>A large, comfortable room for the 2.5 days on the campus</a:t>
            </a:r>
          </a:p>
          <a:p>
            <a:r>
              <a:rPr lang="en-US" dirty="0" smtClean="0"/>
              <a:t>Availability of all listed documents (sent in advance) in the room prior to arrival (a very few confidential documents may be brought to the room after the arrival, but please inform the chair person of this upon arrival)</a:t>
            </a:r>
          </a:p>
          <a:p>
            <a:r>
              <a:rPr lang="en-US" dirty="0" smtClean="0"/>
              <a:t>Arrange the documents in the room per Proforma</a:t>
            </a:r>
          </a:p>
          <a:p>
            <a:r>
              <a:rPr lang="en-US" dirty="0" smtClean="0"/>
              <a:t>If there has been major changes in any appendices, please make a list of these appendices and formally hand over the list of documents to the chair person</a:t>
            </a:r>
            <a:endParaRPr lang="en-US" dirty="0"/>
          </a:p>
          <a:p>
            <a:r>
              <a:rPr lang="en-US" dirty="0" smtClean="0"/>
              <a:t>Invite the appropriate individuals during each session</a:t>
            </a:r>
          </a:p>
          <a:p>
            <a:r>
              <a:rPr lang="en-US" dirty="0"/>
              <a:t>Provide any additional documents requested during the </a:t>
            </a:r>
            <a:r>
              <a:rPr lang="en-US" dirty="0" smtClean="0"/>
              <a:t>visit</a:t>
            </a:r>
          </a:p>
          <a:p>
            <a:r>
              <a:rPr lang="en-US" dirty="0" smtClean="0"/>
              <a:t>The PRT has the right to assume that any documents which have not been provided do not exist</a:t>
            </a:r>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96</a:t>
            </a:fld>
            <a:endParaRPr lang="en-US" dirty="0"/>
          </a:p>
        </p:txBody>
      </p:sp>
    </p:spTree>
    <p:extLst>
      <p:ext uri="{BB962C8B-B14F-4D97-AF65-F5344CB8AC3E}">
        <p14:creationId xmlns:p14="http://schemas.microsoft.com/office/powerpoint/2010/main" val="16367465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Arrangements for PRT </a:t>
            </a:r>
            <a:r>
              <a:rPr lang="en-US" dirty="0" err="1" smtClean="0">
                <a:solidFill>
                  <a:srgbClr val="0070C0"/>
                </a:solidFill>
              </a:rPr>
              <a:t>contd</a:t>
            </a:r>
            <a:r>
              <a:rPr lang="en-US" dirty="0" smtClean="0">
                <a:solidFill>
                  <a:srgbClr val="0070C0"/>
                </a:solidFill>
              </a:rPr>
              <a:t>…</a:t>
            </a:r>
            <a:endParaRPr lang="en-US" dirty="0">
              <a:solidFill>
                <a:srgbClr val="0070C0"/>
              </a:solidFill>
            </a:endParaRPr>
          </a:p>
        </p:txBody>
      </p:sp>
      <p:sp>
        <p:nvSpPr>
          <p:cNvPr id="3" name="Content Placeholder 2"/>
          <p:cNvSpPr>
            <a:spLocks noGrp="1"/>
          </p:cNvSpPr>
          <p:nvPr>
            <p:ph idx="1"/>
          </p:nvPr>
        </p:nvSpPr>
        <p:spPr/>
        <p:txBody>
          <a:bodyPr>
            <a:normAutofit fontScale="85000" lnSpcReduction="10000"/>
          </a:bodyPr>
          <a:lstStyle/>
          <a:p>
            <a:r>
              <a:rPr lang="en-US" dirty="0" smtClean="0"/>
              <a:t>Please provide safe and comfortable pick and drop from the pick up point to the university</a:t>
            </a:r>
            <a:endParaRPr lang="en-US" dirty="0"/>
          </a:p>
          <a:p>
            <a:r>
              <a:rPr lang="en-US" dirty="0" smtClean="0"/>
              <a:t>Please provide safe and comfortable accommodation (Wi-Fi availability)</a:t>
            </a:r>
          </a:p>
          <a:p>
            <a:r>
              <a:rPr lang="en-US" dirty="0" smtClean="0"/>
              <a:t>Please provide a printer on the last day</a:t>
            </a:r>
          </a:p>
          <a:p>
            <a:r>
              <a:rPr lang="en-US" dirty="0" smtClean="0"/>
              <a:t>Avoid </a:t>
            </a:r>
            <a:r>
              <a:rPr lang="en-US" dirty="0"/>
              <a:t>gifts; if souvenirs are provided, they must be within the limit suggested by </a:t>
            </a:r>
            <a:r>
              <a:rPr lang="en-US" dirty="0" smtClean="0"/>
              <a:t>NBEAC</a:t>
            </a:r>
          </a:p>
          <a:p>
            <a:r>
              <a:rPr lang="en-US" dirty="0"/>
              <a:t>Please keep the working lunches light and simple</a:t>
            </a:r>
          </a:p>
          <a:p>
            <a:r>
              <a:rPr lang="en-US" dirty="0" smtClean="0"/>
              <a:t>Day 0 and Day 2 dinners are for PRT members only, as this is time for internal meetings and discussions</a:t>
            </a:r>
            <a:endParaRPr lang="en-US" dirty="0"/>
          </a:p>
          <a:p>
            <a:endParaRPr lang="en-US" dirty="0" smtClean="0"/>
          </a:p>
          <a:p>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97</a:t>
            </a:fld>
            <a:endParaRPr lang="en-US" dirty="0"/>
          </a:p>
        </p:txBody>
      </p:sp>
    </p:spTree>
    <p:extLst>
      <p:ext uri="{BB962C8B-B14F-4D97-AF65-F5344CB8AC3E}">
        <p14:creationId xmlns:p14="http://schemas.microsoft.com/office/powerpoint/2010/main" val="195041659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pPr marL="0" indent="0" algn="ctr">
              <a:buNone/>
            </a:pPr>
            <a:r>
              <a:rPr lang="en-US" dirty="0" smtClean="0">
                <a:solidFill>
                  <a:srgbClr val="0070C0"/>
                </a:solidFill>
              </a:rPr>
              <a:t>Prepare well </a:t>
            </a:r>
          </a:p>
          <a:p>
            <a:pPr marL="0" indent="0" algn="ctr">
              <a:buNone/>
            </a:pPr>
            <a:r>
              <a:rPr lang="en-US" dirty="0" smtClean="0">
                <a:solidFill>
                  <a:srgbClr val="0070C0"/>
                </a:solidFill>
              </a:rPr>
              <a:t>to make it a pleasant experience </a:t>
            </a:r>
          </a:p>
          <a:p>
            <a:pPr marL="0" indent="0" algn="ctr">
              <a:buNone/>
            </a:pPr>
            <a:r>
              <a:rPr lang="en-US" dirty="0">
                <a:solidFill>
                  <a:srgbClr val="0070C0"/>
                </a:solidFill>
              </a:rPr>
              <a:t>f</a:t>
            </a:r>
            <a:r>
              <a:rPr lang="en-US" dirty="0" smtClean="0">
                <a:solidFill>
                  <a:srgbClr val="0070C0"/>
                </a:solidFill>
              </a:rPr>
              <a:t>or everyone involved</a:t>
            </a:r>
          </a:p>
          <a:p>
            <a:pPr marL="0" indent="0" algn="ctr">
              <a:buNone/>
            </a:pPr>
            <a:endParaRPr lang="en-US" dirty="0">
              <a:solidFill>
                <a:srgbClr val="0070C0"/>
              </a:solidFill>
            </a:endParaRPr>
          </a:p>
          <a:p>
            <a:pPr marL="0" indent="0" algn="ctr">
              <a:buNone/>
            </a:pPr>
            <a:r>
              <a:rPr lang="en-US" dirty="0" smtClean="0">
                <a:solidFill>
                  <a:srgbClr val="00B050"/>
                </a:solidFill>
              </a:rPr>
              <a:t>Lets continue to learn from each other</a:t>
            </a:r>
          </a:p>
        </p:txBody>
      </p:sp>
      <p:sp>
        <p:nvSpPr>
          <p:cNvPr id="4" name="Footer Placeholder 3"/>
          <p:cNvSpPr>
            <a:spLocks noGrp="1"/>
          </p:cNvSpPr>
          <p:nvPr>
            <p:ph type="ftr" sz="quarter" idx="11"/>
          </p:nvPr>
        </p:nvSpPr>
        <p:spPr/>
        <p:txBody>
          <a:bodyPr/>
          <a:lstStyle/>
          <a:p>
            <a:r>
              <a:rPr lang="en-US" dirty="0" smtClean="0"/>
              <a:t>Sadia Nadeem &amp; Asfia </a:t>
            </a:r>
            <a:r>
              <a:rPr lang="en-US" dirty="0" smtClean="0"/>
              <a:t>Obaid</a:t>
            </a:r>
          </a:p>
          <a:p>
            <a:r>
              <a:rPr lang="en-US" dirty="0" smtClean="0"/>
              <a:t> </a:t>
            </a:r>
            <a:r>
              <a:rPr lang="en-US" dirty="0" smtClean="0"/>
              <a:t>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98</a:t>
            </a:fld>
            <a:endParaRPr lang="en-US" dirty="0"/>
          </a:p>
        </p:txBody>
      </p:sp>
    </p:spTree>
    <p:extLst>
      <p:ext uri="{BB962C8B-B14F-4D97-AF65-F5344CB8AC3E}">
        <p14:creationId xmlns:p14="http://schemas.microsoft.com/office/powerpoint/2010/main" val="211919331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462417" cy="6854422"/>
          </a:xfrm>
          <a:prstGeom prst="rect">
            <a:avLst/>
          </a:prstGeom>
        </p:spPr>
      </p:pic>
      <p:sp>
        <p:nvSpPr>
          <p:cNvPr id="3" name="Content Placeholder 2"/>
          <p:cNvSpPr>
            <a:spLocks noGrp="1"/>
          </p:cNvSpPr>
          <p:nvPr>
            <p:ph sz="quarter" idx="1"/>
          </p:nvPr>
        </p:nvSpPr>
        <p:spPr>
          <a:xfrm>
            <a:off x="685800" y="1467341"/>
            <a:ext cx="8458200" cy="2037859"/>
          </a:xfrm>
        </p:spPr>
        <p:txBody>
          <a:bodyPr>
            <a:normAutofit fontScale="92500" lnSpcReduction="10000"/>
          </a:bodyPr>
          <a:lstStyle/>
          <a:p>
            <a:endParaRPr lang="en-US" dirty="0" smtClean="0"/>
          </a:p>
          <a:p>
            <a:pPr marL="0" indent="0" algn="ctr">
              <a:buNone/>
            </a:pPr>
            <a:r>
              <a:rPr lang="en-US" b="1" dirty="0" smtClean="0"/>
              <a:t>NBEAC Training</a:t>
            </a:r>
          </a:p>
          <a:p>
            <a:pPr marL="0" indent="0" algn="ctr">
              <a:buNone/>
            </a:pPr>
            <a:r>
              <a:rPr lang="en-US" b="1" u="sng" dirty="0" smtClean="0"/>
              <a:t>Understanding </a:t>
            </a:r>
            <a:r>
              <a:rPr lang="en-US" b="1" u="sng" dirty="0"/>
              <a:t>and Preparing for </a:t>
            </a:r>
            <a:r>
              <a:rPr lang="en-US" b="1" u="sng" dirty="0" smtClean="0"/>
              <a:t>Accreditation</a:t>
            </a:r>
          </a:p>
          <a:p>
            <a:pPr marL="0" indent="0" algn="ctr">
              <a:buNone/>
            </a:pPr>
            <a:r>
              <a:rPr lang="en-US" dirty="0" smtClean="0"/>
              <a:t>24-25 July, 2017</a:t>
            </a:r>
          </a:p>
          <a:p>
            <a:pPr marL="0" indent="0" algn="ctr">
              <a:buNone/>
            </a:pPr>
            <a:endParaRPr lang="en-US" b="1" dirty="0" smtClean="0"/>
          </a:p>
          <a:p>
            <a:pPr marL="0" indent="0" algn="ctr">
              <a:buNone/>
            </a:pPr>
            <a:endParaRPr lang="en-US" b="1" dirty="0" smtClean="0"/>
          </a:p>
        </p:txBody>
      </p:sp>
      <p:sp>
        <p:nvSpPr>
          <p:cNvPr id="2" name="Footer Placeholder 1"/>
          <p:cNvSpPr>
            <a:spLocks noGrp="1"/>
          </p:cNvSpPr>
          <p:nvPr>
            <p:ph type="ftr" sz="quarter" idx="11"/>
          </p:nvPr>
        </p:nvSpPr>
        <p:spPr>
          <a:xfrm>
            <a:off x="3657600" y="6294437"/>
            <a:ext cx="2286000" cy="365125"/>
          </a:xfrm>
        </p:spPr>
        <p:txBody>
          <a:bodyPr/>
          <a:lstStyle/>
          <a:p>
            <a:r>
              <a:rPr lang="en-US" smtClean="0"/>
              <a:t>Sadia Nadeem &amp; Asfia Obaid                        NBEAC Training 2017</a:t>
            </a:r>
            <a:endParaRPr lang="en-US" dirty="0"/>
          </a:p>
        </p:txBody>
      </p:sp>
      <p:sp>
        <p:nvSpPr>
          <p:cNvPr id="5" name="Slide Number Placeholder 4"/>
          <p:cNvSpPr>
            <a:spLocks noGrp="1"/>
          </p:cNvSpPr>
          <p:nvPr>
            <p:ph type="sldNum" sz="quarter" idx="12"/>
          </p:nvPr>
        </p:nvSpPr>
        <p:spPr/>
        <p:txBody>
          <a:bodyPr/>
          <a:lstStyle/>
          <a:p>
            <a:fld id="{0E353FB2-44D2-47B4-88D5-FF61BBAA13A1}" type="slidenum">
              <a:rPr lang="en-US" smtClean="0"/>
              <a:pPr/>
              <a:t>99</a:t>
            </a:fld>
            <a:endParaRPr lang="en-US" dirty="0"/>
          </a:p>
        </p:txBody>
      </p:sp>
      <p:sp>
        <p:nvSpPr>
          <p:cNvPr id="9" name="Date Placeholder 8"/>
          <p:cNvSpPr>
            <a:spLocks noGrp="1"/>
          </p:cNvSpPr>
          <p:nvPr>
            <p:ph type="dt" sz="half" idx="10"/>
          </p:nvPr>
        </p:nvSpPr>
        <p:spPr/>
        <p:txBody>
          <a:bodyPr/>
          <a:lstStyle/>
          <a:p>
            <a:r>
              <a:rPr lang="en-US" smtClean="0"/>
              <a:t>24-25 July, 2017</a:t>
            </a:r>
            <a:endParaRPr lang="en-US" dirty="0"/>
          </a:p>
        </p:txBody>
      </p:sp>
      <p:graphicFrame>
        <p:nvGraphicFramePr>
          <p:cNvPr id="10" name="Table 9"/>
          <p:cNvGraphicFramePr>
            <a:graphicFrameLocks noGrp="1"/>
          </p:cNvGraphicFramePr>
          <p:nvPr>
            <p:extLst/>
          </p:nvPr>
        </p:nvGraphicFramePr>
        <p:xfrm>
          <a:off x="1524000" y="3808211"/>
          <a:ext cx="7467602" cy="1188720"/>
        </p:xfrm>
        <a:graphic>
          <a:graphicData uri="http://schemas.openxmlformats.org/drawingml/2006/table">
            <a:tbl>
              <a:tblPr firstRow="1" bandRow="1">
                <a:tableStyleId>{2D5ABB26-0587-4C30-8999-92F81FD0307C}</a:tableStyleId>
              </a:tblPr>
              <a:tblGrid>
                <a:gridCol w="3733800"/>
                <a:gridCol w="3733802"/>
              </a:tblGrid>
              <a:tr h="76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Dr. Sadia Nadeem,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FAST School of Management, NUCES,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Islamabad</a:t>
                      </a:r>
                    </a:p>
                    <a:p>
                      <a:pPr algn="l"/>
                      <a:endParaRPr lang="en-US" b="1"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Dr. Asfia Obaid,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NUST Business School, NUST,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smtClean="0"/>
                        <a:t>Islamabad</a:t>
                      </a:r>
                    </a:p>
                    <a:p>
                      <a:pPr algn="l"/>
                      <a:endParaRPr lang="en-US" b="1" i="1" dirty="0"/>
                    </a:p>
                  </a:txBody>
                  <a:tcPr/>
                </a:tc>
              </a:tr>
            </a:tbl>
          </a:graphicData>
        </a:graphic>
      </p:graphicFrame>
    </p:spTree>
    <p:extLst>
      <p:ext uri="{BB962C8B-B14F-4D97-AF65-F5344CB8AC3E}">
        <p14:creationId xmlns:p14="http://schemas.microsoft.com/office/powerpoint/2010/main" val="7777819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6674</TotalTime>
  <Words>6047</Words>
  <Application>Microsoft Office PowerPoint</Application>
  <PresentationFormat>On-screen Show (4:3)</PresentationFormat>
  <Paragraphs>1022</Paragraphs>
  <Slides>99</Slides>
  <Notes>12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99</vt:i4>
      </vt:variant>
    </vt:vector>
  </HeadingPairs>
  <TitlesOfParts>
    <vt:vector size="105" baseType="lpstr">
      <vt:lpstr>Arial</vt:lpstr>
      <vt:lpstr>Calibri</vt:lpstr>
      <vt:lpstr>Calibri Light</vt:lpstr>
      <vt:lpstr>Times New Roman</vt:lpstr>
      <vt:lpstr>Office Theme</vt:lpstr>
      <vt:lpstr>Custom Design</vt:lpstr>
      <vt:lpstr>PowerPoint Presentation</vt:lpstr>
      <vt:lpstr>Reasons for Gathering: Learning Outcomes</vt:lpstr>
      <vt:lpstr>Two Day Agenda</vt:lpstr>
      <vt:lpstr>Session 1 9:00 am -10.30 am   </vt:lpstr>
      <vt:lpstr>Introductions</vt:lpstr>
      <vt:lpstr>NBEAC Overview</vt:lpstr>
      <vt:lpstr>Nine Areas of Accreditation</vt:lpstr>
      <vt:lpstr>The D&amp;D Conferences</vt:lpstr>
      <vt:lpstr>What is Accreditation?</vt:lpstr>
      <vt:lpstr>A Few Questions</vt:lpstr>
      <vt:lpstr>A Few More Questions</vt:lpstr>
      <vt:lpstr>NBEAC Accreditation</vt:lpstr>
      <vt:lpstr>Discussion of Selected Appendices</vt:lpstr>
      <vt:lpstr>Session 2 11:00 am – 1:00 pm</vt:lpstr>
      <vt:lpstr>PowerPoint Presentation</vt:lpstr>
      <vt:lpstr>Stage 1:  Registration (Data Sheet)</vt:lpstr>
      <vt:lpstr>Stage 1:  Supporting Documents Required</vt:lpstr>
      <vt:lpstr> Stage 2: Pre-Eligibility Mentorship</vt:lpstr>
      <vt:lpstr>Stage 3: Eligibility Screening (Criteria)</vt:lpstr>
      <vt:lpstr>Stage 4: Pre-Review Mentorship</vt:lpstr>
      <vt:lpstr>Session 3  2.30 pm – 5:00 pm</vt:lpstr>
      <vt:lpstr>Proforma 1: Strategic Management</vt:lpstr>
      <vt:lpstr>Accreditation Criteria </vt:lpstr>
      <vt:lpstr>Main Points Covered in P1</vt:lpstr>
      <vt:lpstr>Appendices for P1</vt:lpstr>
      <vt:lpstr>Supporting Documents for P1</vt:lpstr>
      <vt:lpstr>Expected Standards in Strategic Management</vt:lpstr>
      <vt:lpstr>Proforma 2: Curriculum</vt:lpstr>
      <vt:lpstr>Accreditation Criteria</vt:lpstr>
      <vt:lpstr>Main Points Covered in P2</vt:lpstr>
      <vt:lpstr>Appendices for P2</vt:lpstr>
      <vt:lpstr>Supporting Document for P2</vt:lpstr>
      <vt:lpstr> The Course Folder </vt:lpstr>
      <vt:lpstr>Course Folder Contd…</vt:lpstr>
      <vt:lpstr>Expected Standards in Curriculum</vt:lpstr>
      <vt:lpstr>Proforma 3: Students</vt:lpstr>
      <vt:lpstr>Accreditation Criteria P3</vt:lpstr>
      <vt:lpstr>Main Points Covered in P3</vt:lpstr>
      <vt:lpstr>PowerPoint Presentation</vt:lpstr>
      <vt:lpstr>PowerPoint Presentation</vt:lpstr>
      <vt:lpstr>Success percentage</vt:lpstr>
      <vt:lpstr>Drop out percentage</vt:lpstr>
      <vt:lpstr>Example for success percentage and drop out percentage </vt:lpstr>
      <vt:lpstr>Appendices for P3</vt:lpstr>
      <vt:lpstr>Supporting Document for P3</vt:lpstr>
      <vt:lpstr>Expected Standards in Students</vt:lpstr>
      <vt:lpstr>PowerPoint Presentation</vt:lpstr>
      <vt:lpstr>Session 4 9:00 am -11:00 am</vt:lpstr>
      <vt:lpstr>Proforma 4: Faculty </vt:lpstr>
      <vt:lpstr>Proforma 4: Faculty </vt:lpstr>
      <vt:lpstr>Accreditation Criteria </vt:lpstr>
      <vt:lpstr>Key Definitions</vt:lpstr>
      <vt:lpstr>Key Formulae</vt:lpstr>
      <vt:lpstr>Points to Ponder</vt:lpstr>
      <vt:lpstr>Main Points Covered in P4</vt:lpstr>
      <vt:lpstr>Appendices for P4</vt:lpstr>
      <vt:lpstr>Supporting Documents for P4</vt:lpstr>
      <vt:lpstr>Expected Standards in Faculty</vt:lpstr>
      <vt:lpstr>Proforma 5: R&amp;D</vt:lpstr>
      <vt:lpstr>R&amp;D Proforma Introduction</vt:lpstr>
      <vt:lpstr>Accreditation Criteria P5</vt:lpstr>
      <vt:lpstr>Main Points Covered in P5</vt:lpstr>
      <vt:lpstr>Research Funding</vt:lpstr>
      <vt:lpstr>PowerPoint Presentation</vt:lpstr>
      <vt:lpstr>Important Note for Research Output</vt:lpstr>
      <vt:lpstr>Appendices for P5</vt:lpstr>
      <vt:lpstr>Supporting Document for P5</vt:lpstr>
      <vt:lpstr>Expected Standards in R&amp;D</vt:lpstr>
      <vt:lpstr>Proforma 6: Social Responsibility</vt:lpstr>
      <vt:lpstr>Accreditation Criteria P6</vt:lpstr>
      <vt:lpstr>Main Points Covered in P6</vt:lpstr>
      <vt:lpstr>Appendices for P6</vt:lpstr>
      <vt:lpstr>Supporting Document for P6</vt:lpstr>
      <vt:lpstr>Expected Standards in Social Responsibility</vt:lpstr>
      <vt:lpstr>Proforma 7: Resources</vt:lpstr>
      <vt:lpstr>Accreditation Criteria </vt:lpstr>
      <vt:lpstr>Main Points Covered in P7</vt:lpstr>
      <vt:lpstr>Supporting Documents for P7</vt:lpstr>
      <vt:lpstr>Expected Standards in Resources</vt:lpstr>
      <vt:lpstr>PowerPoint Presentation</vt:lpstr>
      <vt:lpstr>Session 5 11.30 am -12.30 pm</vt:lpstr>
      <vt:lpstr>Proforma 8: External Linkages &amp; Student Placement</vt:lpstr>
      <vt:lpstr>Accreditation Criteria </vt:lpstr>
      <vt:lpstr>Main Points Covered in P8</vt:lpstr>
      <vt:lpstr>Appendices for P8</vt:lpstr>
      <vt:lpstr>Expected Standards in External Linkages &amp; Student Placement</vt:lpstr>
      <vt:lpstr>Proforma 9: Admissions &amp; Examination Policy</vt:lpstr>
      <vt:lpstr>Accreditation Criteria </vt:lpstr>
      <vt:lpstr>Main Points Covered in P9</vt:lpstr>
      <vt:lpstr>Appendices for P9</vt:lpstr>
      <vt:lpstr>Supporting Documents for P9</vt:lpstr>
      <vt:lpstr>Expected Standards in Admissions &amp; Examination Policy </vt:lpstr>
      <vt:lpstr>Session 6  1.30 pm - 3.15 pm</vt:lpstr>
      <vt:lpstr>A Few Questions</vt:lpstr>
      <vt:lpstr>Three Day Visit (Note: Proformas are not in order)</vt:lpstr>
      <vt:lpstr>Arrangements for PRT</vt:lpstr>
      <vt:lpstr>Arrangements for PRT contd…</vt:lpstr>
      <vt:lpstr>PowerPoint Presentation</vt:lpstr>
      <vt:lpstr>PowerPoint Presentation</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boss</dc:creator>
  <cp:lastModifiedBy>Sania Tufail</cp:lastModifiedBy>
  <cp:revision>159</cp:revision>
  <cp:lastPrinted>2017-07-20T07:31:36Z</cp:lastPrinted>
  <dcterms:created xsi:type="dcterms:W3CDTF">2013-09-01T14:34:24Z</dcterms:created>
  <dcterms:modified xsi:type="dcterms:W3CDTF">2017-07-21T08:59:56Z</dcterms:modified>
</cp:coreProperties>
</file>